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82" r:id="rId2"/>
    <p:sldId id="283" r:id="rId3"/>
    <p:sldId id="284" r:id="rId4"/>
    <p:sldId id="285" r:id="rId5"/>
    <p:sldId id="286" r:id="rId6"/>
    <p:sldId id="287"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300" r:id="rId20"/>
    <p:sldId id="301" r:id="rId21"/>
    <p:sldId id="302" r:id="rId22"/>
    <p:sldId id="303" r:id="rId23"/>
    <p:sldId id="304" r:id="rId24"/>
    <p:sldId id="305" r:id="rId25"/>
    <p:sldId id="306" r:id="rId26"/>
    <p:sldId id="307" r:id="rId27"/>
    <p:sldId id="308" r:id="rId28"/>
    <p:sldId id="309" r:id="rId29"/>
    <p:sldId id="310" r:id="rId30"/>
    <p:sldId id="311" r:id="rId31"/>
    <p:sldId id="312" r:id="rId32"/>
    <p:sldId id="313" r:id="rId33"/>
    <p:sldId id="314" r:id="rId34"/>
    <p:sldId id="315" r:id="rId35"/>
    <p:sldId id="316" r:id="rId36"/>
    <p:sldId id="317" r:id="rId37"/>
    <p:sldId id="318" r:id="rId38"/>
    <p:sldId id="319" r:id="rId39"/>
    <p:sldId id="320" r:id="rId40"/>
    <p:sldId id="321" r:id="rId41"/>
    <p:sldId id="322" r:id="rId42"/>
    <p:sldId id="323" r:id="rId43"/>
    <p:sldId id="324" r:id="rId44"/>
    <p:sldId id="325" r:id="rId45"/>
    <p:sldId id="326" r:id="rId46"/>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A8E3"/>
  </p:clrMru>
  <p:extLst>
    <p:ext uri="{E76CE94A-603C-4142-B9EB-6D1370010A27}">
      <p14:discardImageEditData xmlns:p14="http://schemas.microsoft.com/office/powerpoint/2010/main" val="1"/>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5858" autoAdjust="0"/>
    <p:restoredTop sz="63583" autoAdjust="0"/>
  </p:normalViewPr>
  <p:slideViewPr>
    <p:cSldViewPr snapToGrid="0">
      <p:cViewPr varScale="1">
        <p:scale>
          <a:sx n="72" d="100"/>
          <a:sy n="72" d="100"/>
        </p:scale>
        <p:origin x="342" y="7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dirty="0"/>
          </a:p>
        </p:txBody>
      </p:sp>
      <p:sp>
        <p:nvSpPr>
          <p:cNvPr id="3" name="Date Placeholder 2"/>
          <p:cNvSpPr>
            <a:spLocks noGrp="1"/>
          </p:cNvSpPr>
          <p:nvPr>
            <p:ph type="dt" idx="1"/>
          </p:nvPr>
        </p:nvSpPr>
        <p:spPr>
          <a:xfrm>
            <a:off x="4008705" y="0"/>
            <a:ext cx="3066733" cy="469780"/>
          </a:xfrm>
          <a:prstGeom prst="rect">
            <a:avLst/>
          </a:prstGeom>
        </p:spPr>
        <p:txBody>
          <a:bodyPr vert="horz" lIns="93936" tIns="46968" rIns="93936" bIns="46968" rtlCol="0"/>
          <a:lstStyle>
            <a:lvl1pPr algn="r">
              <a:defRPr sz="1200"/>
            </a:lvl1pPr>
          </a:lstStyle>
          <a:p>
            <a:fld id="{49BE929A-85DC-4E78-B99A-25F76C14CF4B}" type="datetimeFigureOut">
              <a:rPr lang="en-US" smtClean="0"/>
              <a:t>7/10/2017</a:t>
            </a:fld>
            <a:endParaRPr lang="en-US" dirty="0"/>
          </a:p>
        </p:txBody>
      </p:sp>
      <p:sp>
        <p:nvSpPr>
          <p:cNvPr id="4" name="Slide Image Placeholder 3"/>
          <p:cNvSpPr>
            <a:spLocks noGrp="1" noRot="1" noChangeAspect="1"/>
          </p:cNvSpPr>
          <p:nvPr>
            <p:ph type="sldImg" idx="2"/>
          </p:nvPr>
        </p:nvSpPr>
        <p:spPr>
          <a:xfrm>
            <a:off x="728663" y="1169988"/>
            <a:ext cx="5619750" cy="3160712"/>
          </a:xfrm>
          <a:prstGeom prst="rect">
            <a:avLst/>
          </a:prstGeom>
          <a:noFill/>
          <a:ln w="12700">
            <a:solidFill>
              <a:prstClr val="black"/>
            </a:solidFill>
          </a:ln>
        </p:spPr>
        <p:txBody>
          <a:bodyPr vert="horz" lIns="93936" tIns="46968" rIns="93936" bIns="46968" rtlCol="0" anchor="ctr"/>
          <a:lstStyle/>
          <a:p>
            <a:endParaRPr lang="en-US" dirty="0"/>
          </a:p>
        </p:txBody>
      </p:sp>
      <p:sp>
        <p:nvSpPr>
          <p:cNvPr id="5" name="Notes Placeholder 4"/>
          <p:cNvSpPr>
            <a:spLocks noGrp="1"/>
          </p:cNvSpPr>
          <p:nvPr>
            <p:ph type="body" sz="quarter" idx="3"/>
          </p:nvPr>
        </p:nvSpPr>
        <p:spPr>
          <a:xfrm>
            <a:off x="707708" y="4505980"/>
            <a:ext cx="5661660" cy="3686711"/>
          </a:xfrm>
          <a:prstGeom prst="rect">
            <a:avLst/>
          </a:prstGeom>
        </p:spPr>
        <p:txBody>
          <a:bodyPr vert="horz" lIns="93936" tIns="46968" rIns="93936" bIns="4696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5" y="8893297"/>
            <a:ext cx="3066733" cy="469779"/>
          </a:xfrm>
          <a:prstGeom prst="rect">
            <a:avLst/>
          </a:prstGeom>
        </p:spPr>
        <p:txBody>
          <a:bodyPr vert="horz" lIns="93936" tIns="46968" rIns="93936" bIns="46968" rtlCol="0" anchor="b"/>
          <a:lstStyle>
            <a:lvl1pPr algn="r">
              <a:defRPr sz="1200"/>
            </a:lvl1pPr>
          </a:lstStyle>
          <a:p>
            <a:fld id="{8E3BBE36-A080-429F-AADA-AE137709D4DF}" type="slidenum">
              <a:rPr lang="en-US" smtClean="0"/>
              <a:t>‹#›</a:t>
            </a:fld>
            <a:endParaRPr lang="en-US" dirty="0"/>
          </a:p>
        </p:txBody>
      </p:sp>
    </p:spTree>
    <p:extLst>
      <p:ext uri="{BB962C8B-B14F-4D97-AF65-F5344CB8AC3E}">
        <p14:creationId xmlns:p14="http://schemas.microsoft.com/office/powerpoint/2010/main" val="2185322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61195" indent="-292641"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70562"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39117"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09315"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82801"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56286"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29773"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4003259"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defRPr/>
            </a:pPr>
            <a:fld id="{8BC93D1E-F822-4748-9858-7FB5F80F7B33}" type="slidenum">
              <a:rPr lang="en-US" altLang="en-US" smtClean="0"/>
              <a:pPr eaLnBrk="1" hangingPunct="1">
                <a:spcBef>
                  <a:spcPct val="0"/>
                </a:spcBef>
                <a:defRPr/>
              </a:pPr>
              <a:t>1</a:t>
            </a:fld>
            <a:endParaRPr lang="en-US" altLang="en-US" dirty="0"/>
          </a:p>
        </p:txBody>
      </p:sp>
      <p:sp>
        <p:nvSpPr>
          <p:cNvPr id="5123" name="Rectangle 7"/>
          <p:cNvSpPr txBox="1">
            <a:spLocks noGrp="1" noChangeArrowheads="1"/>
          </p:cNvSpPr>
          <p:nvPr/>
        </p:nvSpPr>
        <p:spPr bwMode="auto">
          <a:xfrm>
            <a:off x="4136485" y="9106241"/>
            <a:ext cx="3165025" cy="479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579" tIns="47790" rIns="95579" bIns="47790" anchor="b"/>
          <a:lstStyle>
            <a:lvl1pPr defTabSz="931863">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31863">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31863">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31863">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31863">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976D91C4-CE31-4B56-9DAB-63E6F13AA847}" type="slidenum">
              <a:rPr lang="en-US" altLang="en-US" b="0" i="0"/>
              <a:pPr algn="r" eaLnBrk="1" hangingPunct="1">
                <a:spcBef>
                  <a:spcPct val="0"/>
                </a:spcBef>
              </a:pPr>
              <a:t>1</a:t>
            </a:fld>
            <a:endParaRPr lang="en-US" altLang="en-US" b="0" i="0" dirty="0"/>
          </a:p>
        </p:txBody>
      </p:sp>
      <p:sp>
        <p:nvSpPr>
          <p:cNvPr id="49156" name="Rectangle 2"/>
          <p:cNvSpPr>
            <a:spLocks noGrp="1" noRot="1" noChangeAspect="1" noChangeArrowheads="1" noTextEdit="1"/>
          </p:cNvSpPr>
          <p:nvPr>
            <p:ph type="sldImg"/>
          </p:nvPr>
        </p:nvSpPr>
        <p:spPr>
          <a:ln/>
        </p:spPr>
      </p:sp>
      <p:sp>
        <p:nvSpPr>
          <p:cNvPr id="49157"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5579" tIns="47790" rIns="95579" bIns="47790"/>
          <a:lstStyle/>
          <a:p>
            <a:pPr marL="175782" indent="-175782">
              <a:buFontTx/>
              <a:buChar char="•"/>
              <a:defRPr/>
            </a:pPr>
            <a:r>
              <a:rPr lang="en-US" altLang="en-US" dirty="0">
                <a:ea typeface="ＭＳ Ｐゴシック" pitchFamily="34" charset="-128"/>
              </a:rPr>
              <a:t>THESE SLIDES HAVE BEEN DEVELOPED BY THE SDSI MENTORS BASED ON THEIR EXPERIENCES IN HELPING AND</a:t>
            </a:r>
            <a:r>
              <a:rPr lang="en-US" altLang="en-US" baseline="0" dirty="0">
                <a:ea typeface="ＭＳ Ｐゴシック" pitchFamily="34" charset="-128"/>
              </a:rPr>
              <a:t> GROWING COMPANIES</a:t>
            </a:r>
            <a:endParaRPr lang="en-US" altLang="en-US" dirty="0">
              <a:ea typeface="ＭＳ Ｐゴシック" pitchFamily="34" charset="-128"/>
            </a:endParaRPr>
          </a:p>
          <a:p>
            <a:pPr marL="175782" indent="-175782">
              <a:buFontTx/>
              <a:buChar char="•"/>
              <a:defRPr/>
            </a:pPr>
            <a:r>
              <a:rPr lang="en-US" altLang="en-US" dirty="0">
                <a:ea typeface="ＭＳ Ｐゴシック" pitchFamily="34" charset="-128"/>
              </a:rPr>
              <a:t>THIS IS THE NOTES SECTION – THE NEXT FEW SLIDES PROVIDE SOME GENERAL BACKGROUND ON THE FUNDING PROCESS.  </a:t>
            </a:r>
          </a:p>
          <a:p>
            <a:pPr marL="175782" indent="-175782">
              <a:buFontTx/>
              <a:buChar char="•"/>
              <a:defRPr/>
            </a:pPr>
            <a:r>
              <a:rPr lang="en-US" altLang="en-US" dirty="0">
                <a:ea typeface="ＭＳ Ｐゴシック" pitchFamily="34" charset="-128"/>
              </a:rPr>
              <a:t>FOLLOWING THESE BACKGROUND SLIDES IS AN ILLUSTRATIVE SLIDE PRESENTATION TEMPLATE TO HELP YOU GET STARTED</a:t>
            </a:r>
          </a:p>
        </p:txBody>
      </p:sp>
    </p:spTree>
    <p:extLst>
      <p:ext uri="{BB962C8B-B14F-4D97-AF65-F5344CB8AC3E}">
        <p14:creationId xmlns:p14="http://schemas.microsoft.com/office/powerpoint/2010/main" val="5247202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US" altLang="en-US" dirty="0">
                <a:ea typeface="ＭＳ Ｐゴシック" pitchFamily="34" charset="-128"/>
                <a:cs typeface="Arial" pitchFamily="34" charset="0"/>
              </a:rPr>
              <a:t>Clear, complete and succinct explanation of the company – below is an exercise in developing the positing of your company. The slide should include these elements but not directly translated onto the slide. </a:t>
            </a:r>
          </a:p>
          <a:p>
            <a:pPr lvl="1" eaLnBrk="1" hangingPunct="1">
              <a:buFontTx/>
              <a:buChar char="•"/>
              <a:defRPr/>
            </a:pPr>
            <a:r>
              <a:rPr lang="en-US" altLang="en-US" u="sng" dirty="0">
                <a:solidFill>
                  <a:srgbClr val="FF0000"/>
                </a:solidFill>
                <a:ea typeface="ＭＳ Ｐゴシック" pitchFamily="34" charset="-128"/>
                <a:cs typeface="Arial" pitchFamily="34" charset="0"/>
              </a:rPr>
              <a:t>FOR</a:t>
            </a:r>
            <a:r>
              <a:rPr lang="en-US" altLang="en-US" dirty="0">
                <a:ea typeface="ＭＳ Ｐゴシック" pitchFamily="34" charset="-128"/>
                <a:cs typeface="Arial" pitchFamily="34" charset="0"/>
              </a:rPr>
              <a:t>…(insert target customer)</a:t>
            </a:r>
          </a:p>
          <a:p>
            <a:pPr lvl="1" eaLnBrk="1" hangingPunct="1">
              <a:buFontTx/>
              <a:buChar char="•"/>
              <a:defRPr/>
            </a:pPr>
            <a:r>
              <a:rPr lang="en-US" altLang="en-US" u="sng" dirty="0">
                <a:solidFill>
                  <a:srgbClr val="FF0000"/>
                </a:solidFill>
                <a:ea typeface="ＭＳ Ｐゴシック" pitchFamily="34" charset="-128"/>
                <a:cs typeface="Arial" pitchFamily="34" charset="0"/>
              </a:rPr>
              <a:t>WHO</a:t>
            </a:r>
            <a:r>
              <a:rPr lang="en-US" altLang="en-US" dirty="0">
                <a:ea typeface="ＭＳ Ｐゴシック" pitchFamily="34" charset="-128"/>
                <a:cs typeface="Arial" pitchFamily="34" charset="0"/>
              </a:rPr>
              <a:t>…(state the need or the opportunity)</a:t>
            </a:r>
          </a:p>
          <a:p>
            <a:pPr lvl="1" eaLnBrk="1" hangingPunct="1">
              <a:buFontTx/>
              <a:buChar char="•"/>
              <a:defRPr/>
            </a:pPr>
            <a:r>
              <a:rPr lang="en-US" altLang="en-US" u="sng" dirty="0">
                <a:solidFill>
                  <a:srgbClr val="FF0000"/>
                </a:solidFill>
                <a:ea typeface="ＭＳ Ｐゴシック" pitchFamily="34" charset="-128"/>
                <a:cs typeface="Arial" pitchFamily="34" charset="0"/>
              </a:rPr>
              <a:t>THE</a:t>
            </a:r>
            <a:r>
              <a:rPr lang="en-US" altLang="en-US" dirty="0">
                <a:ea typeface="ＭＳ Ｐゴシック" pitchFamily="34" charset="-128"/>
                <a:cs typeface="Arial" pitchFamily="34" charset="0"/>
              </a:rPr>
              <a:t>…(insert the product name) </a:t>
            </a:r>
          </a:p>
          <a:p>
            <a:pPr lvl="1" eaLnBrk="1" hangingPunct="1">
              <a:buFontTx/>
              <a:buChar char="•"/>
              <a:defRPr/>
            </a:pPr>
            <a:r>
              <a:rPr lang="en-US" altLang="en-US" u="sng" dirty="0">
                <a:solidFill>
                  <a:srgbClr val="FF0000"/>
                </a:solidFill>
                <a:ea typeface="ＭＳ Ｐゴシック" pitchFamily="34" charset="-128"/>
                <a:cs typeface="Arial" pitchFamily="34" charset="0"/>
              </a:rPr>
              <a:t>IS A</a:t>
            </a:r>
            <a:r>
              <a:rPr lang="en-US" altLang="en-US" dirty="0">
                <a:ea typeface="ＭＳ Ｐゴシック" pitchFamily="34" charset="-128"/>
                <a:cs typeface="Arial" pitchFamily="34" charset="0"/>
              </a:rPr>
              <a:t> (insert the product category)</a:t>
            </a:r>
          </a:p>
          <a:p>
            <a:pPr lvl="1" eaLnBrk="1" hangingPunct="1">
              <a:buFontTx/>
              <a:buChar char="•"/>
              <a:defRPr/>
            </a:pPr>
            <a:r>
              <a:rPr lang="en-US" altLang="en-US" u="sng" dirty="0">
                <a:solidFill>
                  <a:srgbClr val="FF0000"/>
                </a:solidFill>
                <a:ea typeface="ＭＳ Ｐゴシック" pitchFamily="34" charset="-128"/>
                <a:cs typeface="Arial" pitchFamily="34" charset="0"/>
              </a:rPr>
              <a:t>THAT</a:t>
            </a:r>
            <a:r>
              <a:rPr lang="en-US" altLang="en-US" dirty="0">
                <a:ea typeface="ＭＳ Ｐゴシック" pitchFamily="34" charset="-128"/>
                <a:cs typeface="Arial" pitchFamily="34" charset="0"/>
              </a:rPr>
              <a:t>…(insert statement of key benefit –compelling reason to buy)</a:t>
            </a:r>
          </a:p>
          <a:p>
            <a:pPr lvl="1" eaLnBrk="1" hangingPunct="1">
              <a:buFontTx/>
              <a:buChar char="•"/>
              <a:defRPr/>
            </a:pPr>
            <a:r>
              <a:rPr lang="en-US" altLang="en-US" u="sng" dirty="0">
                <a:solidFill>
                  <a:srgbClr val="FF0000"/>
                </a:solidFill>
                <a:ea typeface="ＭＳ Ｐゴシック" pitchFamily="34" charset="-128"/>
                <a:cs typeface="Arial" pitchFamily="34" charset="0"/>
              </a:rPr>
              <a:t>UNLIKE</a:t>
            </a:r>
            <a:r>
              <a:rPr lang="en-US" altLang="en-US" dirty="0">
                <a:ea typeface="ＭＳ Ｐゴシック" pitchFamily="34" charset="-128"/>
                <a:cs typeface="Arial" pitchFamily="34" charset="0"/>
              </a:rPr>
              <a:t>...(insert the primary competitive advantage)</a:t>
            </a:r>
          </a:p>
          <a:p>
            <a:pPr lvl="1" eaLnBrk="1" hangingPunct="1">
              <a:buFontTx/>
              <a:buChar char="•"/>
              <a:defRPr/>
            </a:pPr>
            <a:r>
              <a:rPr lang="en-US" altLang="en-US" u="sng" dirty="0">
                <a:solidFill>
                  <a:srgbClr val="FF0000"/>
                </a:solidFill>
                <a:ea typeface="ＭＳ Ｐゴシック" pitchFamily="34" charset="-128"/>
                <a:cs typeface="Arial" pitchFamily="34" charset="0"/>
              </a:rPr>
              <a:t>OUR PRODUCT</a:t>
            </a:r>
            <a:r>
              <a:rPr lang="en-US" altLang="en-US" dirty="0">
                <a:ea typeface="ＭＳ Ｐゴシック" pitchFamily="34" charset="-128"/>
                <a:cs typeface="Arial" pitchFamily="34" charset="0"/>
              </a:rPr>
              <a:t>…(insert statement of primary differentiation)</a:t>
            </a:r>
          </a:p>
          <a:p>
            <a:pPr>
              <a:defRPr/>
            </a:pPr>
            <a:endParaRPr lang="en-US" altLang="en-US" dirty="0">
              <a:ea typeface="ＭＳ Ｐゴシック" pitchFamily="34" charset="-128"/>
              <a:cs typeface="Arial" pitchFamily="34" charset="0"/>
            </a:endParaRPr>
          </a:p>
        </p:txBody>
      </p:sp>
      <p:sp>
        <p:nvSpPr>
          <p:cNvPr id="59396"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61195" indent="-292641"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70562"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39117"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09315"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82801"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56286"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29773"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4003259"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defRPr/>
            </a:pPr>
            <a:fld id="{ACBD0EEA-E081-4D9A-B69B-ED0925C799F9}" type="slidenum">
              <a:rPr lang="en-US" altLang="en-US" smtClean="0"/>
              <a:pPr eaLnBrk="1" hangingPunct="1">
                <a:spcBef>
                  <a:spcPct val="0"/>
                </a:spcBef>
                <a:defRPr/>
              </a:pPr>
              <a:t>10</a:t>
            </a:fld>
            <a:endParaRPr lang="en-US" altLang="en-US" dirty="0"/>
          </a:p>
        </p:txBody>
      </p:sp>
    </p:spTree>
    <p:extLst>
      <p:ext uri="{BB962C8B-B14F-4D97-AF65-F5344CB8AC3E}">
        <p14:creationId xmlns:p14="http://schemas.microsoft.com/office/powerpoint/2010/main" val="8369608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25602" name="Notes Placeholder 2"/>
          <p:cNvSpPr>
            <a:spLocks noGrp="1"/>
          </p:cNvSpPr>
          <p:nvPr>
            <p:ph type="body" idx="1"/>
          </p:nvPr>
        </p:nvSpPr>
        <p:spPr/>
        <p:txBody>
          <a:bodyPr/>
          <a:lstStyle/>
          <a:p>
            <a:pPr marL="175782" indent="-175782">
              <a:buFont typeface="Arial" panose="020B0604020202020204" pitchFamily="34" charset="0"/>
              <a:buChar char="•"/>
              <a:defRPr/>
            </a:pPr>
            <a:r>
              <a:rPr lang="en-US" altLang="en-US" dirty="0">
                <a:ea typeface="ＭＳ Ｐゴシック" pitchFamily="34" charset="-128"/>
              </a:rPr>
              <a:t>Using graphics, show what you provide to whom and how the money flows back to your business.</a:t>
            </a:r>
          </a:p>
          <a:p>
            <a:pPr marL="175782" indent="-175782">
              <a:buFont typeface="Arial" panose="020B0604020202020204" pitchFamily="34" charset="0"/>
              <a:buChar char="•"/>
              <a:defRPr/>
            </a:pPr>
            <a:r>
              <a:rPr lang="en-US" altLang="en-US" dirty="0">
                <a:ea typeface="ＭＳ Ｐゴシック" pitchFamily="34" charset="-128"/>
              </a:rPr>
              <a:t>The schematic is illustrative – modify as needed</a:t>
            </a:r>
          </a:p>
          <a:p>
            <a:pPr marL="175782" indent="-175782">
              <a:buFont typeface="Arial" panose="020B0604020202020204" pitchFamily="34" charset="0"/>
              <a:buChar char="•"/>
              <a:defRPr/>
            </a:pPr>
            <a:r>
              <a:rPr lang="en-US" altLang="en-US" dirty="0">
                <a:ea typeface="ＭＳ Ｐゴシック" pitchFamily="34" charset="-128"/>
              </a:rPr>
              <a:t>Unless listeners “get it” in these 1</a:t>
            </a:r>
            <a:r>
              <a:rPr lang="en-US" altLang="en-US" baseline="30000" dirty="0">
                <a:ea typeface="ＭＳ Ｐゴシック" pitchFamily="34" charset="-128"/>
              </a:rPr>
              <a:t>st</a:t>
            </a:r>
            <a:r>
              <a:rPr lang="en-US" altLang="en-US" dirty="0">
                <a:ea typeface="ＭＳ Ｐゴシック" pitchFamily="34" charset="-128"/>
              </a:rPr>
              <a:t> two slides - understand the fundamental “business model” or basis of the business - they will miss much of the rest of your presentation as they struggle trying to figure it out. You will lose them. </a:t>
            </a:r>
          </a:p>
          <a:p>
            <a:pPr eaLnBrk="1" hangingPunct="1">
              <a:defRPr/>
            </a:pPr>
            <a:endParaRPr lang="en-US" altLang="en-US" dirty="0">
              <a:ea typeface="ＭＳ Ｐゴシック" pitchFamily="34" charset="-128"/>
            </a:endParaRPr>
          </a:p>
        </p:txBody>
      </p:sp>
      <p:sp>
        <p:nvSpPr>
          <p:cNvPr id="60420"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61195" indent="-292641"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70562"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39117"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09315"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82801"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56286"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29773"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4003259"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defRPr/>
            </a:pPr>
            <a:fld id="{BC018186-4F41-41FD-8352-A51370262EDD}" type="slidenum">
              <a:rPr lang="en-US" altLang="en-US" smtClean="0"/>
              <a:pPr eaLnBrk="1" hangingPunct="1">
                <a:spcBef>
                  <a:spcPct val="0"/>
                </a:spcBef>
                <a:defRPr/>
              </a:pPr>
              <a:t>11</a:t>
            </a:fld>
            <a:endParaRPr lang="en-US" altLang="en-US" dirty="0"/>
          </a:p>
        </p:txBody>
      </p:sp>
    </p:spTree>
    <p:extLst>
      <p:ext uri="{BB962C8B-B14F-4D97-AF65-F5344CB8AC3E}">
        <p14:creationId xmlns:p14="http://schemas.microsoft.com/office/powerpoint/2010/main" val="24128982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pPr marL="172869" indent="-172869">
              <a:spcBef>
                <a:spcPct val="0"/>
              </a:spcBef>
              <a:spcAft>
                <a:spcPts val="616"/>
              </a:spcAft>
              <a:buFontTx/>
              <a:buChar char="•"/>
            </a:pPr>
            <a:r>
              <a:rPr lang="en-US" altLang="en-US" dirty="0">
                <a:ea typeface="ＭＳ Ｐゴシック" panose="020B0600070205080204" pitchFamily="34" charset="-128"/>
              </a:rPr>
              <a:t>This slide is intended to give investors a sense of the magnitude, timing and return potential of the investment opportunity. Investors expect you to be committed to building the business, but you must demonstrate awareness of the exit opportunity and return for investors.</a:t>
            </a:r>
          </a:p>
          <a:p>
            <a:pPr marL="172869" indent="-172869">
              <a:spcBef>
                <a:spcPct val="0"/>
              </a:spcBef>
              <a:spcAft>
                <a:spcPts val="616"/>
              </a:spcAft>
              <a:buFontTx/>
              <a:buChar char="•"/>
            </a:pPr>
            <a:r>
              <a:rPr lang="en-US" altLang="en-US" dirty="0">
                <a:ea typeface="ＭＳ Ｐゴシック" panose="020B0600070205080204" pitchFamily="34" charset="-128"/>
              </a:rPr>
              <a:t>How much money are you seeking?</a:t>
            </a:r>
          </a:p>
          <a:p>
            <a:pPr lvl="2" indent="-291921">
              <a:spcBef>
                <a:spcPct val="0"/>
              </a:spcBef>
              <a:spcAft>
                <a:spcPts val="616"/>
              </a:spcAft>
              <a:buFont typeface="Courier New" panose="02070309020205020404" pitchFamily="49" charset="0"/>
              <a:buChar char="o"/>
            </a:pPr>
            <a:r>
              <a:rPr lang="en-US" altLang="en-US" dirty="0">
                <a:ea typeface="ＭＳ Ｐゴシック" panose="020B0600070205080204" pitchFamily="34" charset="-128"/>
              </a:rPr>
              <a:t>Be sure to include enough for contingency</a:t>
            </a:r>
          </a:p>
          <a:p>
            <a:pPr lvl="2" indent="-291921">
              <a:spcBef>
                <a:spcPct val="0"/>
              </a:spcBef>
              <a:spcAft>
                <a:spcPts val="616"/>
              </a:spcAft>
              <a:buFont typeface="Courier New" panose="02070309020205020404" pitchFamily="49" charset="0"/>
              <a:buChar char="o"/>
            </a:pPr>
            <a:r>
              <a:rPr lang="en-US" altLang="en-US" dirty="0">
                <a:ea typeface="ＭＳ Ｐゴシック" panose="020B0600070205080204" pitchFamily="34" charset="-128"/>
              </a:rPr>
              <a:t>Do you anticipate multiple tranches? </a:t>
            </a:r>
          </a:p>
          <a:p>
            <a:pPr marL="172869" indent="-172869">
              <a:spcBef>
                <a:spcPct val="0"/>
              </a:spcBef>
              <a:spcAft>
                <a:spcPts val="616"/>
              </a:spcAft>
              <a:buFontTx/>
              <a:buChar char="•"/>
            </a:pPr>
            <a:r>
              <a:rPr lang="en-US" altLang="en-US" dirty="0">
                <a:ea typeface="ＭＳ Ｐゴシック" panose="020B0600070205080204" pitchFamily="34" charset="-128"/>
              </a:rPr>
              <a:t>How will funds be used? Typical uses include Inventory, receivables, fixed assets, operating expenses (marketing, R&amp;D), etc.</a:t>
            </a:r>
          </a:p>
          <a:p>
            <a:pPr marL="172869" indent="-172869">
              <a:spcBef>
                <a:spcPct val="0"/>
              </a:spcBef>
              <a:spcAft>
                <a:spcPts val="616"/>
              </a:spcAft>
              <a:buFontTx/>
              <a:buChar char="•"/>
            </a:pPr>
            <a:r>
              <a:rPr lang="en-US" altLang="en-US" dirty="0">
                <a:ea typeface="ＭＳ Ｐゴシック" panose="020B0600070205080204" pitchFamily="34" charset="-128"/>
              </a:rPr>
              <a:t>What is the form of investment? Typical investment forms include, debt, equity, convertible debt, etc.</a:t>
            </a:r>
          </a:p>
          <a:p>
            <a:pPr marL="172869" indent="-172869">
              <a:spcBef>
                <a:spcPct val="0"/>
              </a:spcBef>
              <a:spcAft>
                <a:spcPts val="616"/>
              </a:spcAft>
              <a:buFontTx/>
              <a:buChar char="•"/>
            </a:pPr>
            <a:r>
              <a:rPr lang="en-US" altLang="en-US" dirty="0">
                <a:ea typeface="ＭＳ Ｐゴシック" panose="020B0600070205080204" pitchFamily="34" charset="-128"/>
              </a:rPr>
              <a:t>Investors will want to know about </a:t>
            </a:r>
            <a:r>
              <a:rPr lang="en-US" altLang="en-US" u="sng" dirty="0">
                <a:ea typeface="ＭＳ Ｐゴシック" panose="020B0600070205080204" pitchFamily="34" charset="-128"/>
              </a:rPr>
              <a:t>the timing and the nature </a:t>
            </a:r>
            <a:r>
              <a:rPr lang="en-US" altLang="en-US" dirty="0">
                <a:ea typeface="ＭＳ Ｐゴシック" panose="020B0600070205080204" pitchFamily="34" charset="-128"/>
              </a:rPr>
              <a:t>of their return potential</a:t>
            </a:r>
          </a:p>
          <a:p>
            <a:pPr marL="172869" indent="-172869"/>
            <a:endParaRPr lang="en-US" altLang="en-US" dirty="0">
              <a:ea typeface="ＭＳ Ｐゴシック" panose="020B0600070205080204" pitchFamily="34" charset="-128"/>
            </a:endParaRPr>
          </a:p>
        </p:txBody>
      </p:sp>
      <p:sp>
        <p:nvSpPr>
          <p:cNvPr id="61444"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61195" indent="-292641"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70562"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39117"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09315"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82801"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56286"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29773"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4003259"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defRPr/>
            </a:pPr>
            <a:fld id="{9199A6EC-8F7C-4A9B-9C2A-2A5349CEB28D}" type="slidenum">
              <a:rPr lang="en-US" altLang="en-US" smtClean="0"/>
              <a:pPr eaLnBrk="1" hangingPunct="1">
                <a:spcBef>
                  <a:spcPct val="0"/>
                </a:spcBef>
                <a:defRPr/>
              </a:pPr>
              <a:t>12</a:t>
            </a:fld>
            <a:endParaRPr lang="en-US" altLang="en-US" dirty="0"/>
          </a:p>
        </p:txBody>
      </p:sp>
    </p:spTree>
    <p:extLst>
      <p:ext uri="{BB962C8B-B14F-4D97-AF65-F5344CB8AC3E}">
        <p14:creationId xmlns:p14="http://schemas.microsoft.com/office/powerpoint/2010/main" val="4195020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xfrm>
            <a:off x="441325" y="747713"/>
            <a:ext cx="6391275" cy="3595687"/>
          </a:xfrm>
          <a:ln/>
        </p:spPr>
      </p:sp>
      <p:sp>
        <p:nvSpPr>
          <p:cNvPr id="62467"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marL="175782" indent="-175782">
              <a:buFont typeface="Arial" panose="020B0604020202020204" pitchFamily="34" charset="0"/>
              <a:buChar char="•"/>
              <a:defRPr/>
            </a:pPr>
            <a:r>
              <a:rPr lang="en-US" altLang="en-US" dirty="0">
                <a:ea typeface="ＭＳ Ｐゴシック" pitchFamily="34" charset="-128"/>
              </a:rPr>
              <a:t>This is your chance to connect with the audience as a person who has a passion for the business and has personal reasons to carry the venture forward.</a:t>
            </a:r>
          </a:p>
          <a:p>
            <a:pPr marL="175782" indent="-175782">
              <a:buFont typeface="Arial" panose="020B0604020202020204" pitchFamily="34" charset="0"/>
              <a:buChar char="•"/>
              <a:defRPr/>
            </a:pPr>
            <a:r>
              <a:rPr lang="en-US" altLang="en-US" dirty="0">
                <a:ea typeface="ＭＳ Ｐゴシック" pitchFamily="34" charset="-128"/>
              </a:rPr>
              <a:t>Lots of great inventions, technologies, science, and ideas out there but few “driven,” capable people and teams exist to turn them into valuable businesses for themselves and investors</a:t>
            </a:r>
          </a:p>
          <a:p>
            <a:pPr>
              <a:defRPr/>
            </a:pPr>
            <a:endParaRPr lang="en-US" altLang="en-US" dirty="0">
              <a:ea typeface="ＭＳ Ｐゴシック" pitchFamily="34" charset="-128"/>
            </a:endParaRPr>
          </a:p>
        </p:txBody>
      </p:sp>
      <p:sp>
        <p:nvSpPr>
          <p:cNvPr id="62468"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61195" indent="-292641"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70562"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39117"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09315"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82801"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56286"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29773"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4003259"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defRPr/>
            </a:pPr>
            <a:fld id="{32A62885-7CF5-445F-93DB-E43A37907389}" type="slidenum">
              <a:rPr lang="en-US" altLang="en-US" smtClean="0"/>
              <a:pPr eaLnBrk="1" hangingPunct="1">
                <a:spcBef>
                  <a:spcPct val="0"/>
                </a:spcBef>
                <a:defRPr/>
              </a:pPr>
              <a:t>13</a:t>
            </a:fld>
            <a:endParaRPr lang="en-US" altLang="en-US" dirty="0"/>
          </a:p>
        </p:txBody>
      </p:sp>
    </p:spTree>
    <p:extLst>
      <p:ext uri="{BB962C8B-B14F-4D97-AF65-F5344CB8AC3E}">
        <p14:creationId xmlns:p14="http://schemas.microsoft.com/office/powerpoint/2010/main" val="4190570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xfrm>
            <a:off x="797810" y="4554746"/>
            <a:ext cx="5841863" cy="4314167"/>
          </a:xfrm>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US" dirty="0">
                <a:latin typeface="Arial" charset="0"/>
              </a:rPr>
              <a:t>Use a format that best demonstrates this topic for your business</a:t>
            </a:r>
          </a:p>
        </p:txBody>
      </p:sp>
      <p:sp>
        <p:nvSpPr>
          <p:cNvPr id="63492"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61195" indent="-292641"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70562"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39117"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09315"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82801"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56286"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29773"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4003259"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defRPr/>
            </a:pPr>
            <a:fld id="{A962F612-E66C-4AFB-8387-98F32C10ABED}" type="slidenum">
              <a:rPr lang="en-US" altLang="en-US" smtClean="0"/>
              <a:pPr eaLnBrk="1" hangingPunct="1">
                <a:spcBef>
                  <a:spcPct val="0"/>
                </a:spcBef>
                <a:defRPr/>
              </a:pPr>
              <a:t>14</a:t>
            </a:fld>
            <a:endParaRPr lang="en-US" altLang="en-US" dirty="0"/>
          </a:p>
        </p:txBody>
      </p:sp>
    </p:spTree>
    <p:extLst>
      <p:ext uri="{BB962C8B-B14F-4D97-AF65-F5344CB8AC3E}">
        <p14:creationId xmlns:p14="http://schemas.microsoft.com/office/powerpoint/2010/main" val="37235764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marL="175782" indent="-175782">
              <a:buFont typeface="Arial" panose="020B0604020202020204" pitchFamily="34" charset="0"/>
              <a:buChar char="•"/>
              <a:defRPr/>
            </a:pPr>
            <a:r>
              <a:rPr lang="en-US" altLang="en-US" dirty="0"/>
              <a:t>Investors need to see the </a:t>
            </a:r>
            <a:r>
              <a:rPr lang="en-US" altLang="en-US" u="sng" dirty="0"/>
              <a:t>Size</a:t>
            </a:r>
            <a:r>
              <a:rPr lang="en-US" altLang="en-US" dirty="0"/>
              <a:t> of the “sandbox” and that is </a:t>
            </a:r>
            <a:r>
              <a:rPr lang="en-US" altLang="en-US" u="sng" dirty="0"/>
              <a:t>Growth</a:t>
            </a:r>
            <a:r>
              <a:rPr lang="en-US" altLang="en-US" dirty="0"/>
              <a:t> rate. </a:t>
            </a:r>
          </a:p>
          <a:p>
            <a:pPr marL="175782" indent="-175782">
              <a:buFont typeface="Arial" panose="020B0604020202020204" pitchFamily="34" charset="0"/>
              <a:buChar char="•"/>
              <a:defRPr/>
            </a:pPr>
            <a:r>
              <a:rPr lang="en-US" altLang="en-US" dirty="0"/>
              <a:t>The bigger the “real” SAM, the higher the growth rate, and the smaller the % of the SAM that needs to be captured to be successful, the more compelling the venture.</a:t>
            </a:r>
          </a:p>
          <a:p>
            <a:pPr lvl="1" eaLnBrk="1" hangingPunct="1">
              <a:defRPr/>
            </a:pPr>
            <a:r>
              <a:rPr lang="en-US" altLang="en-US" u="sng" dirty="0"/>
              <a:t>TAM</a:t>
            </a:r>
            <a:r>
              <a:rPr lang="en-US" altLang="en-US" dirty="0"/>
              <a:t>: Total Available Market - show the total size of the market in the area of the product or service (Nerf ball is total sports equipment market)</a:t>
            </a:r>
          </a:p>
          <a:p>
            <a:pPr lvl="1" eaLnBrk="1" hangingPunct="1">
              <a:defRPr/>
            </a:pPr>
            <a:r>
              <a:rPr lang="en-US" altLang="en-US" u="sng" dirty="0"/>
              <a:t>SAM</a:t>
            </a:r>
            <a:r>
              <a:rPr lang="en-US" altLang="en-US" dirty="0"/>
              <a:t>: Served Available Market - show the market segment to be directly addressed (Nerf ball is the segment that desires soft ball that will not cause injuries or damage)</a:t>
            </a:r>
          </a:p>
          <a:p>
            <a:pPr lvl="1" eaLnBrk="1" hangingPunct="1">
              <a:defRPr/>
            </a:pPr>
            <a:r>
              <a:rPr lang="en-US" altLang="en-US" u="sng" dirty="0"/>
              <a:t>GROWTH TREND</a:t>
            </a:r>
            <a:r>
              <a:rPr lang="en-US" altLang="en-US" dirty="0"/>
              <a:t>: How much bigger, when and why?</a:t>
            </a:r>
          </a:p>
          <a:p>
            <a:pPr lvl="1" eaLnBrk="1" hangingPunct="1">
              <a:defRPr/>
            </a:pPr>
            <a:r>
              <a:rPr lang="en-US" altLang="en-US" u="sng" dirty="0"/>
              <a:t>SHARE</a:t>
            </a:r>
            <a:r>
              <a:rPr lang="en-US" altLang="en-US" dirty="0"/>
              <a:t>: What % of the served market is needed for success? </a:t>
            </a:r>
          </a:p>
          <a:p>
            <a:pPr marL="175782" indent="-175782">
              <a:buFont typeface="Arial" panose="020B0604020202020204" pitchFamily="34" charset="0"/>
              <a:buChar char="•"/>
              <a:defRPr/>
            </a:pPr>
            <a:r>
              <a:rPr lang="en-US" altLang="en-US" dirty="0"/>
              <a:t>Truly knowing your customers better than the competitors and then acting of that knowledge better and faster is, fundamentally, what separates successful ventures from the rest. Prove that you can do this and you will get investor attention.</a:t>
            </a:r>
          </a:p>
          <a:p>
            <a:pPr marL="175782" indent="-175782">
              <a:buFont typeface="Arial" panose="020B0604020202020204" pitchFamily="34" charset="0"/>
              <a:buChar char="•"/>
              <a:defRPr/>
            </a:pPr>
            <a:r>
              <a:rPr lang="en-US" dirty="0">
                <a:ea typeface="+mn-ea"/>
              </a:rPr>
              <a:t>Personas are make-believe users/customers to represent types of users/customers (the working woman who has kids, the student with no money).</a:t>
            </a:r>
          </a:p>
          <a:p>
            <a:pPr>
              <a:defRPr/>
            </a:pPr>
            <a:endParaRPr lang="en-US" dirty="0"/>
          </a:p>
        </p:txBody>
      </p:sp>
      <p:sp>
        <p:nvSpPr>
          <p:cNvPr id="33796" name="Slide Number Placeholder 3"/>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59971" indent="-291921">
              <a:spcBef>
                <a:spcPct val="30000"/>
              </a:spcBef>
              <a:defRPr sz="1200">
                <a:solidFill>
                  <a:schemeClr val="tx1"/>
                </a:solidFill>
                <a:latin typeface="Arial" panose="020B0604020202020204" pitchFamily="34" charset="0"/>
                <a:ea typeface="ＭＳ Ｐゴシック" panose="020B0600070205080204" pitchFamily="34" charset="-128"/>
              </a:defRPr>
            </a:lvl2pPr>
            <a:lvl3pPr marL="1169312" indent="-23321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38993" indent="-23321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08675" indent="-23321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78357" indent="-23321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48038" indent="-23321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17720" indent="-23321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987401" indent="-23321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2B69D8F2-C048-42D5-BCC9-3CB9E3823939}" type="slidenum">
              <a:rPr lang="en-US" altLang="en-US" smtClean="0"/>
              <a:pPr>
                <a:spcBef>
                  <a:spcPct val="0"/>
                </a:spcBef>
              </a:pPr>
              <a:t>15</a:t>
            </a:fld>
            <a:endParaRPr lang="en-US" altLang="en-US" dirty="0"/>
          </a:p>
        </p:txBody>
      </p:sp>
    </p:spTree>
    <p:extLst>
      <p:ext uri="{BB962C8B-B14F-4D97-AF65-F5344CB8AC3E}">
        <p14:creationId xmlns:p14="http://schemas.microsoft.com/office/powerpoint/2010/main" val="13361791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marL="234375" indent="-234375">
              <a:buFont typeface="Arial" panose="020B0604020202020204" pitchFamily="34" charset="0"/>
              <a:buChar char="•"/>
              <a:defRPr/>
            </a:pPr>
            <a:r>
              <a:rPr lang="en-US" altLang="en-US" dirty="0">
                <a:solidFill>
                  <a:srgbClr val="000000"/>
                </a:solidFill>
              </a:rPr>
              <a:t>Define your marketing goals and objectives and how are you going to reach them </a:t>
            </a:r>
          </a:p>
          <a:p>
            <a:pPr marL="234375" indent="-234375">
              <a:buFont typeface="Arial" panose="020B0604020202020204" pitchFamily="34" charset="0"/>
              <a:buChar char="•"/>
              <a:defRPr/>
            </a:pPr>
            <a:r>
              <a:rPr lang="en-US" altLang="en-US" dirty="0">
                <a:solidFill>
                  <a:srgbClr val="000000"/>
                </a:solidFill>
              </a:rPr>
              <a:t>Customer Acquisition &amp; Retention: </a:t>
            </a:r>
            <a:r>
              <a:rPr lang="en-US" altLang="en-US" dirty="0"/>
              <a:t>how will you capture and “own” your defined, ideal, target customers? Highlight customer acquisition cost and lifetime customer value</a:t>
            </a:r>
          </a:p>
          <a:p>
            <a:pPr>
              <a:defRPr/>
            </a:pPr>
            <a:endParaRPr lang="en-US" dirty="0"/>
          </a:p>
        </p:txBody>
      </p:sp>
      <p:sp>
        <p:nvSpPr>
          <p:cNvPr id="35844" name="Slide Number Placeholder 3"/>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59971" indent="-291921">
              <a:spcBef>
                <a:spcPct val="30000"/>
              </a:spcBef>
              <a:defRPr sz="1200">
                <a:solidFill>
                  <a:schemeClr val="tx1"/>
                </a:solidFill>
                <a:latin typeface="Arial" panose="020B0604020202020204" pitchFamily="34" charset="0"/>
                <a:ea typeface="ＭＳ Ｐゴシック" panose="020B0600070205080204" pitchFamily="34" charset="-128"/>
              </a:defRPr>
            </a:lvl2pPr>
            <a:lvl3pPr marL="1169312" indent="-23321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38993" indent="-23321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08675" indent="-23321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78357" indent="-23321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48038" indent="-23321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17720" indent="-23321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987401" indent="-23321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A0307B4E-C1B1-4762-B024-193B063396EA}" type="slidenum">
              <a:rPr lang="en-US" altLang="en-US" smtClean="0"/>
              <a:pPr>
                <a:spcBef>
                  <a:spcPct val="0"/>
                </a:spcBef>
              </a:pPr>
              <a:t>16</a:t>
            </a:fld>
            <a:endParaRPr lang="en-US" altLang="en-US" dirty="0"/>
          </a:p>
        </p:txBody>
      </p:sp>
    </p:spTree>
    <p:extLst>
      <p:ext uri="{BB962C8B-B14F-4D97-AF65-F5344CB8AC3E}">
        <p14:creationId xmlns:p14="http://schemas.microsoft.com/office/powerpoint/2010/main" val="42108530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marL="175782" indent="-175782">
              <a:buFont typeface="Arial" panose="020B0604020202020204" pitchFamily="34" charset="0"/>
              <a:buChar char="•"/>
              <a:defRPr/>
            </a:pPr>
            <a:r>
              <a:rPr lang="en-US" dirty="0"/>
              <a:t>How will you make your numbers? How will you drive sales both B2B and B2C? How will you develop and engage your customer? This is your place to show off your creativity and ingenuity as a startup</a:t>
            </a:r>
            <a:endParaRPr lang="en-US" altLang="en-US" dirty="0"/>
          </a:p>
          <a:p>
            <a:pPr marL="175782" indent="-175782">
              <a:buFont typeface="Arial" panose="020B0604020202020204" pitchFamily="34" charset="0"/>
              <a:buChar char="•"/>
              <a:defRPr/>
            </a:pPr>
            <a:r>
              <a:rPr lang="en-US" altLang="en-US" dirty="0"/>
              <a:t>Truly knowing your customers better than the competitors and then acting of that knowledge better and faster is, fundamentally, what separates successful ventures from the rest. Prove that you can do this and you will get investor attention</a:t>
            </a:r>
          </a:p>
          <a:p>
            <a:pPr marL="703126" lvl="2" indent="-234375">
              <a:buFontTx/>
              <a:buAutoNum type="arabicPeriod"/>
              <a:defRPr/>
            </a:pPr>
            <a:endParaRPr lang="en-US" altLang="en-US" sz="2100" dirty="0"/>
          </a:p>
          <a:p>
            <a:pPr>
              <a:defRPr/>
            </a:pPr>
            <a:endParaRPr lang="en-US" dirty="0"/>
          </a:p>
        </p:txBody>
      </p:sp>
      <p:sp>
        <p:nvSpPr>
          <p:cNvPr id="37892" name="Slide Number Placeholder 3"/>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59971" indent="-291921">
              <a:spcBef>
                <a:spcPct val="30000"/>
              </a:spcBef>
              <a:defRPr sz="1200">
                <a:solidFill>
                  <a:schemeClr val="tx1"/>
                </a:solidFill>
                <a:latin typeface="Arial" panose="020B0604020202020204" pitchFamily="34" charset="0"/>
                <a:ea typeface="ＭＳ Ｐゴシック" panose="020B0600070205080204" pitchFamily="34" charset="-128"/>
              </a:defRPr>
            </a:lvl2pPr>
            <a:lvl3pPr marL="1169312" indent="-23321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38993" indent="-23321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08675" indent="-23321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78357" indent="-23321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48038" indent="-23321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17720" indent="-23321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987401" indent="-23321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36AFBE16-C82B-4248-AE0C-A62216E653FD}" type="slidenum">
              <a:rPr lang="en-US" altLang="en-US" smtClean="0"/>
              <a:pPr>
                <a:spcBef>
                  <a:spcPct val="0"/>
                </a:spcBef>
              </a:pPr>
              <a:t>17</a:t>
            </a:fld>
            <a:endParaRPr lang="en-US" altLang="en-US" dirty="0"/>
          </a:p>
        </p:txBody>
      </p:sp>
    </p:spTree>
    <p:extLst>
      <p:ext uri="{BB962C8B-B14F-4D97-AF65-F5344CB8AC3E}">
        <p14:creationId xmlns:p14="http://schemas.microsoft.com/office/powerpoint/2010/main" val="22368387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p:spPr>
        <p:txBody>
          <a:bodyPr/>
          <a:lstStyle/>
          <a:p>
            <a:pPr marL="233210" indent="-233210">
              <a:buFontTx/>
              <a:buChar char="•"/>
            </a:pPr>
            <a:r>
              <a:rPr lang="en-US" altLang="en-US" dirty="0">
                <a:ea typeface="ＭＳ Ｐゴシック" panose="020B0600070205080204" pitchFamily="34" charset="-128"/>
              </a:rPr>
              <a:t>Investors seek businesses w/ the potential for sustaining a strong “Competitive Advantage”, i.e.; those factors (e.g.; cost structure, product range, distribution, IP, strategic partnerships, etc.) that enable a firm to achieve greater sales, margins and/or customer retention than competitors. </a:t>
            </a:r>
          </a:p>
          <a:p>
            <a:pPr marL="233210" indent="-233210">
              <a:buFontTx/>
              <a:buChar char="•"/>
            </a:pPr>
            <a:r>
              <a:rPr lang="en-US" altLang="en-US" dirty="0">
                <a:ea typeface="ＭＳ Ｐゴシック" panose="020B0600070205080204" pitchFamily="34" charset="-128"/>
              </a:rPr>
              <a:t>This slide helps investors understand how your product or service compares with competition (present &amp; future)</a:t>
            </a:r>
          </a:p>
          <a:p>
            <a:pPr marL="701261" lvl="1" indent="-233210">
              <a:buFontTx/>
              <a:buChar char="•"/>
            </a:pPr>
            <a:r>
              <a:rPr lang="en-US" altLang="en-US" dirty="0">
                <a:ea typeface="ＭＳ Ｐゴシック" panose="020B0600070205080204" pitchFamily="34" charset="-128"/>
              </a:rPr>
              <a:t>The </a:t>
            </a:r>
            <a:r>
              <a:rPr lang="en-US" altLang="en-US" b="1" dirty="0">
                <a:ea typeface="ＭＳ Ｐゴシック" panose="020B0600070205080204" pitchFamily="34" charset="-128"/>
              </a:rPr>
              <a:t>Vertical Axis </a:t>
            </a:r>
            <a:r>
              <a:rPr lang="en-US" altLang="en-US" dirty="0">
                <a:ea typeface="ＭＳ Ｐゴシック" panose="020B0600070205080204" pitchFamily="34" charset="-128"/>
              </a:rPr>
              <a:t>enumerates features that either are important to target customers (e.g.; ease of use) or that may differentiate your company from other competitors’ capabilities (e.g.; IP protecting a valuable product feature).</a:t>
            </a:r>
          </a:p>
          <a:p>
            <a:pPr marL="701261" lvl="1" indent="-233210">
              <a:buFontTx/>
              <a:buChar char="•"/>
            </a:pPr>
            <a:r>
              <a:rPr lang="en-US" altLang="en-US" dirty="0">
                <a:ea typeface="ＭＳ Ｐゴシック" panose="020B0600070205080204" pitchFamily="34" charset="-128"/>
              </a:rPr>
              <a:t>The </a:t>
            </a:r>
            <a:r>
              <a:rPr lang="en-US" altLang="en-US" b="1" dirty="0">
                <a:ea typeface="ＭＳ Ｐゴシック" panose="020B0600070205080204" pitchFamily="34" charset="-128"/>
              </a:rPr>
              <a:t>Horizontal Axis </a:t>
            </a:r>
            <a:r>
              <a:rPr lang="en-US" altLang="en-US" dirty="0">
                <a:ea typeface="ＭＳ Ｐゴシック" panose="020B0600070205080204" pitchFamily="34" charset="-128"/>
              </a:rPr>
              <a:t>highlights the major competition for your company – don’t forget “indirect” competitors (e.g.; surf, boogie, and paddle board products all compete for “water sport” market share). </a:t>
            </a:r>
          </a:p>
          <a:p>
            <a:pPr marL="701261" lvl="1" indent="-233210">
              <a:buFontTx/>
              <a:buChar char="•"/>
            </a:pPr>
            <a:r>
              <a:rPr lang="en-US" altLang="en-US" dirty="0">
                <a:ea typeface="ＭＳ Ｐゴシック" panose="020B0600070205080204" pitchFamily="34" charset="-128"/>
              </a:rPr>
              <a:t>The</a:t>
            </a:r>
            <a:r>
              <a:rPr lang="en-US" altLang="en-US" b="1" dirty="0">
                <a:ea typeface="ＭＳ Ｐゴシック" panose="020B0600070205080204" pitchFamily="34" charset="-128"/>
              </a:rPr>
              <a:t> Table </a:t>
            </a:r>
            <a:r>
              <a:rPr lang="en-US" altLang="en-US" dirty="0">
                <a:ea typeface="ＭＳ Ｐゴシック" panose="020B0600070205080204" pitchFamily="34" charset="-128"/>
              </a:rPr>
              <a:t>uses simple graphics (+/-, X/O, </a:t>
            </a:r>
            <a:r>
              <a:rPr lang="en-US" altLang="en-US" dirty="0">
                <a:latin typeface="Zapf Dingbats"/>
                <a:ea typeface="ＭＳ Ｐゴシック" panose="020B0600070205080204" pitchFamily="34" charset="-128"/>
                <a:sym typeface="Zapf Dingbats"/>
              </a:rPr>
              <a:t>✔</a:t>
            </a:r>
            <a:r>
              <a:rPr lang="en-US" altLang="en-US" dirty="0">
                <a:ea typeface="ＭＳ Ｐゴシック" panose="020B0600070205080204" pitchFamily="34" charset="-128"/>
                <a:sym typeface="Zapf Dingbats"/>
              </a:rPr>
              <a:t>/</a:t>
            </a:r>
            <a:r>
              <a:rPr lang="en-US" altLang="en-US" b="1" dirty="0">
                <a:ea typeface="ＭＳ Ｐゴシック" panose="020B0600070205080204" pitchFamily="34" charset="-128"/>
                <a:sym typeface="Zapf Dingbats"/>
              </a:rPr>
              <a:t>-</a:t>
            </a:r>
            <a:r>
              <a:rPr lang="en-US" altLang="en-US" dirty="0">
                <a:ea typeface="ＭＳ Ｐゴシック" panose="020B0600070205080204" pitchFamily="34" charset="-128"/>
                <a:sym typeface="Zapf Dingbats"/>
              </a:rPr>
              <a:t>, etc.) to contrast the competitive advantages/deficiencies on each product/competitor attribute.</a:t>
            </a:r>
          </a:p>
          <a:p>
            <a:pPr marL="701261" lvl="1" indent="-233210">
              <a:buFontTx/>
              <a:buChar char="•"/>
            </a:pPr>
            <a:r>
              <a:rPr lang="en-US" altLang="en-US" dirty="0">
                <a:ea typeface="ＭＳ Ｐゴシック" panose="020B0600070205080204" pitchFamily="34" charset="-128"/>
                <a:sym typeface="Zapf Dingbats"/>
              </a:rPr>
              <a:t>Use the </a:t>
            </a:r>
            <a:r>
              <a:rPr lang="en-US" altLang="en-US" b="1" dirty="0">
                <a:ea typeface="ＭＳ Ｐゴシック" panose="020B0600070205080204" pitchFamily="34" charset="-128"/>
                <a:sym typeface="Zapf Dingbats"/>
              </a:rPr>
              <a:t>Commentary Box </a:t>
            </a:r>
            <a:r>
              <a:rPr lang="en-US" altLang="en-US" dirty="0">
                <a:ea typeface="ＭＳ Ｐゴシック" panose="020B0600070205080204" pitchFamily="34" charset="-128"/>
                <a:sym typeface="Zapf Dingbats"/>
              </a:rPr>
              <a:t>to highlight key differentiators in more detail.</a:t>
            </a:r>
            <a:endParaRPr lang="en-US" altLang="en-US" dirty="0">
              <a:ea typeface="ＭＳ Ｐゴシック" panose="020B0600070205080204" pitchFamily="34" charset="-128"/>
            </a:endParaRPr>
          </a:p>
          <a:p>
            <a:pPr marL="233210" indent="-233210"/>
            <a:endParaRPr lang="en-US" altLang="en-US" dirty="0">
              <a:ea typeface="ＭＳ Ｐゴシック" panose="020B0600070205080204" pitchFamily="34" charset="-128"/>
            </a:endParaRPr>
          </a:p>
        </p:txBody>
      </p:sp>
      <p:sp>
        <p:nvSpPr>
          <p:cNvPr id="66564"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61195" indent="-292641"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70562"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39117"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09315"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82801"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56286"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29773"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4003259"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defRPr/>
            </a:pPr>
            <a:fld id="{9B9BA1CB-473B-48FD-A272-51DF1C1A0935}" type="slidenum">
              <a:rPr lang="en-US" altLang="en-US" smtClean="0"/>
              <a:pPr eaLnBrk="1" hangingPunct="1">
                <a:spcBef>
                  <a:spcPct val="0"/>
                </a:spcBef>
                <a:defRPr/>
              </a:pPr>
              <a:t>18</a:t>
            </a:fld>
            <a:endParaRPr lang="en-US" altLang="en-US" dirty="0"/>
          </a:p>
        </p:txBody>
      </p:sp>
    </p:spTree>
    <p:extLst>
      <p:ext uri="{BB962C8B-B14F-4D97-AF65-F5344CB8AC3E}">
        <p14:creationId xmlns:p14="http://schemas.microsoft.com/office/powerpoint/2010/main" val="21989559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dirty="0">
                <a:latin typeface="Arial" charset="0"/>
              </a:rPr>
              <a:t>While trying to grow the business, describe what keeps it from getting irrelevant by an entrant that can out-resource you, out-think you, out-run you. </a:t>
            </a:r>
          </a:p>
          <a:p>
            <a:pPr>
              <a:defRPr/>
            </a:pPr>
            <a:endParaRPr lang="en-US" dirty="0">
              <a:latin typeface="Arial" charset="0"/>
            </a:endParaRPr>
          </a:p>
        </p:txBody>
      </p:sp>
      <p:sp>
        <p:nvSpPr>
          <p:cNvPr id="67588"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61195" indent="-292641"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70562"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39117"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09315"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82801"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56286"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29773"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4003259"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defRPr/>
            </a:pPr>
            <a:fld id="{9218524D-7828-4AB9-8590-C5A85C5AD4CD}" type="slidenum">
              <a:rPr lang="en-US" altLang="en-US" smtClean="0"/>
              <a:pPr eaLnBrk="1" hangingPunct="1">
                <a:spcBef>
                  <a:spcPct val="0"/>
                </a:spcBef>
                <a:defRPr/>
              </a:pPr>
              <a:t>19</a:t>
            </a:fld>
            <a:endParaRPr lang="en-US" altLang="en-US" dirty="0"/>
          </a:p>
        </p:txBody>
      </p:sp>
    </p:spTree>
    <p:extLst>
      <p:ext uri="{BB962C8B-B14F-4D97-AF65-F5344CB8AC3E}">
        <p14:creationId xmlns:p14="http://schemas.microsoft.com/office/powerpoint/2010/main" val="2010800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marL="175782" indent="-175782">
              <a:buFontTx/>
              <a:buChar char="•"/>
              <a:defRPr/>
            </a:pPr>
            <a:r>
              <a:rPr lang="en-US" altLang="en-US" dirty="0">
                <a:ea typeface="ＭＳ Ｐゴシック" pitchFamily="34" charset="-128"/>
              </a:rPr>
              <a:t>This template is not only used for potential investor meetings, but many Springboard Participants are looking for funding and the presentation you will develop using this temple will be a very useful tool for “pitching” your business</a:t>
            </a:r>
          </a:p>
          <a:p>
            <a:pPr marL="175782" indent="-175782">
              <a:buFontTx/>
              <a:buChar char="•"/>
              <a:defRPr/>
            </a:pPr>
            <a:r>
              <a:rPr lang="en-US" altLang="en-US" dirty="0">
                <a:ea typeface="ＭＳ Ｐゴシック" pitchFamily="34" charset="-128"/>
              </a:rPr>
              <a:t>Nobody reads a Business Plan anymore, the investor presentation becomes the ever evolving “Business Plan”.</a:t>
            </a:r>
          </a:p>
          <a:p>
            <a:pPr marL="175782" indent="-175782">
              <a:buFontTx/>
              <a:buChar char="•"/>
              <a:defRPr/>
            </a:pPr>
            <a:r>
              <a:rPr lang="en-US" altLang="en-US" dirty="0">
                <a:ea typeface="ＭＳ Ｐゴシック" pitchFamily="34" charset="-128"/>
              </a:rPr>
              <a:t> Each time you present, you will learn more and you will tweak, adjust and improve throughout the Springboard process as Q&amp;A and feedback provide new insights.</a:t>
            </a:r>
          </a:p>
          <a:p>
            <a:pPr marL="175782" indent="-175782">
              <a:buFontTx/>
              <a:buChar char="•"/>
              <a:defRPr/>
            </a:pPr>
            <a:r>
              <a:rPr lang="en-US" altLang="en-US" dirty="0">
                <a:ea typeface="ＭＳ Ｐゴシック" pitchFamily="34" charset="-128"/>
              </a:rPr>
              <a:t>The 15 minute investor presentation is part of an overall process of how you connect with a investor in the fundraising process.  Funding seldom  occurs at any one phase.   </a:t>
            </a:r>
          </a:p>
          <a:p>
            <a:pPr marL="175782" indent="-175782">
              <a:defRPr/>
            </a:pPr>
            <a:endParaRPr lang="en-US" altLang="en-US" dirty="0">
              <a:ea typeface="ＭＳ Ｐゴシック" pitchFamily="34" charset="-128"/>
            </a:endParaRPr>
          </a:p>
        </p:txBody>
      </p:sp>
      <p:sp>
        <p:nvSpPr>
          <p:cNvPr id="50180"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61195" indent="-292641"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70562"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39117"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09315"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82801"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56286"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29773"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4003259"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defRPr/>
            </a:pPr>
            <a:fld id="{FAF95234-CCCC-417F-B696-4C0C3CC36799}" type="slidenum">
              <a:rPr lang="en-US" altLang="en-US" smtClean="0"/>
              <a:pPr eaLnBrk="1" hangingPunct="1">
                <a:spcBef>
                  <a:spcPct val="0"/>
                </a:spcBef>
                <a:defRPr/>
              </a:pPr>
              <a:t>2</a:t>
            </a:fld>
            <a:endParaRPr lang="en-US" altLang="en-US" dirty="0"/>
          </a:p>
        </p:txBody>
      </p:sp>
    </p:spTree>
    <p:extLst>
      <p:ext uri="{BB962C8B-B14F-4D97-AF65-F5344CB8AC3E}">
        <p14:creationId xmlns:p14="http://schemas.microsoft.com/office/powerpoint/2010/main" val="17888280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p:spPr>
        <p:txBody>
          <a:bodyPr/>
          <a:lstStyle/>
          <a:p>
            <a:pPr marL="172869" indent="-172869">
              <a:buFontTx/>
              <a:buChar char="•"/>
            </a:pPr>
            <a:r>
              <a:rPr lang="en-US" altLang="en-US" dirty="0">
                <a:ea typeface="ＭＳ Ｐゴシック" panose="020B0600070205080204" pitchFamily="34" charset="-128"/>
              </a:rPr>
              <a:t>Validation can play an important role in providing an investor with independent evidence of your company’s potential.</a:t>
            </a:r>
          </a:p>
          <a:p>
            <a:pPr marL="172869" indent="-172869">
              <a:buFontTx/>
              <a:buChar char="•"/>
            </a:pPr>
            <a:r>
              <a:rPr lang="en-US" altLang="en-US" dirty="0">
                <a:ea typeface="ＭＳ Ｐゴシック" panose="020B0600070205080204" pitchFamily="34" charset="-128"/>
              </a:rPr>
              <a:t>Just having good ideas and patentable technology is rarely enough to attract investors. </a:t>
            </a:r>
          </a:p>
          <a:p>
            <a:pPr marL="172869" indent="-172869">
              <a:buFontTx/>
              <a:buChar char="•"/>
            </a:pPr>
            <a:r>
              <a:rPr lang="en-US" altLang="en-US" dirty="0">
                <a:ea typeface="ＭＳ Ｐゴシック" panose="020B0600070205080204" pitchFamily="34" charset="-128"/>
              </a:rPr>
              <a:t>You must be able to demonstrate that it actually works and that proof must be credible.</a:t>
            </a:r>
          </a:p>
          <a:p>
            <a:pPr marL="172869" indent="-172869"/>
            <a:endParaRPr lang="en-US" altLang="en-US" dirty="0">
              <a:ea typeface="ＭＳ Ｐゴシック" panose="020B0600070205080204" pitchFamily="34" charset="-128"/>
            </a:endParaRPr>
          </a:p>
        </p:txBody>
      </p:sp>
      <p:sp>
        <p:nvSpPr>
          <p:cNvPr id="68612"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61195" indent="-292641"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70562"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39117"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09315"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82801"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56286"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29773"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4003259"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defRPr/>
            </a:pPr>
            <a:fld id="{6AEC6094-B192-496A-96EC-E7062584A53E}" type="slidenum">
              <a:rPr lang="en-US" altLang="en-US" smtClean="0"/>
              <a:pPr eaLnBrk="1" hangingPunct="1">
                <a:spcBef>
                  <a:spcPct val="0"/>
                </a:spcBef>
                <a:defRPr/>
              </a:pPr>
              <a:t>20</a:t>
            </a:fld>
            <a:endParaRPr lang="en-US" altLang="en-US" dirty="0"/>
          </a:p>
        </p:txBody>
      </p:sp>
    </p:spTree>
    <p:extLst>
      <p:ext uri="{BB962C8B-B14F-4D97-AF65-F5344CB8AC3E}">
        <p14:creationId xmlns:p14="http://schemas.microsoft.com/office/powerpoint/2010/main" val="21121748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dirty="0">
                <a:latin typeface="Arial" charset="0"/>
              </a:rPr>
              <a:t>A strategic partner is more likely to share your vision, understand your business, markets and customers and see more value in you and your enterprise than a purely financial investor.</a:t>
            </a:r>
          </a:p>
          <a:p>
            <a:pPr>
              <a:defRPr/>
            </a:pPr>
            <a:endParaRPr lang="en-US" dirty="0">
              <a:latin typeface="Arial" charset="0"/>
            </a:endParaRPr>
          </a:p>
        </p:txBody>
      </p:sp>
      <p:sp>
        <p:nvSpPr>
          <p:cNvPr id="69636"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61195" indent="-292641"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70562"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39117"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09315"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82801"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56286"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29773"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4003259"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defRPr/>
            </a:pPr>
            <a:fld id="{3437DDF5-022A-415F-9D57-3EB84943717C}" type="slidenum">
              <a:rPr lang="en-US" altLang="en-US" smtClean="0"/>
              <a:pPr eaLnBrk="1" hangingPunct="1">
                <a:spcBef>
                  <a:spcPct val="0"/>
                </a:spcBef>
                <a:defRPr/>
              </a:pPr>
              <a:t>21</a:t>
            </a:fld>
            <a:endParaRPr lang="en-US" altLang="en-US" dirty="0"/>
          </a:p>
        </p:txBody>
      </p:sp>
    </p:spTree>
    <p:extLst>
      <p:ext uri="{BB962C8B-B14F-4D97-AF65-F5344CB8AC3E}">
        <p14:creationId xmlns:p14="http://schemas.microsoft.com/office/powerpoint/2010/main" val="20812407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p:spPr>
        <p:txBody>
          <a:bodyPr/>
          <a:lstStyle/>
          <a:p>
            <a:pPr marL="233210" indent="-233210">
              <a:spcAft>
                <a:spcPts val="616"/>
              </a:spcAft>
              <a:buFontTx/>
              <a:buChar char="•"/>
            </a:pPr>
            <a:r>
              <a:rPr lang="en-US" altLang="en-US" dirty="0">
                <a:solidFill>
                  <a:srgbClr val="000000"/>
                </a:solidFill>
                <a:ea typeface="ＭＳ Ｐゴシック" panose="020B0600070205080204" pitchFamily="34" charset="-128"/>
              </a:rPr>
              <a:t>This slide provides the investor with an understanding of: (a) the channels the company will employ to distribute its product or service; (b) the projected margins at each stage of distribution; and (c) the contribution of each channel to delivering volume and revenue projections. </a:t>
            </a:r>
          </a:p>
          <a:p>
            <a:pPr marL="233210" indent="-233210">
              <a:spcAft>
                <a:spcPts val="616"/>
              </a:spcAft>
              <a:buFontTx/>
              <a:buChar char="•"/>
            </a:pPr>
            <a:r>
              <a:rPr lang="en-US" altLang="en-US" dirty="0">
                <a:solidFill>
                  <a:srgbClr val="000000"/>
                </a:solidFill>
                <a:ea typeface="ＭＳ Ｐゴシック" panose="020B0600070205080204" pitchFamily="34" charset="-128"/>
              </a:rPr>
              <a:t>This data helps investors understand how the company's distribution mix (and margins) will evolve over time and </a:t>
            </a:r>
            <a:r>
              <a:rPr lang="en-US" altLang="en-US" u="sng" dirty="0">
                <a:solidFill>
                  <a:srgbClr val="000000"/>
                </a:solidFill>
                <a:ea typeface="ＭＳ Ｐゴシック" panose="020B0600070205080204" pitchFamily="34" charset="-128"/>
              </a:rPr>
              <a:t>whether there are adequate margins at each stage of distribution to attract participation</a:t>
            </a:r>
            <a:r>
              <a:rPr lang="en-US" altLang="en-US" dirty="0">
                <a:solidFill>
                  <a:srgbClr val="000000"/>
                </a:solidFill>
                <a:ea typeface="ＭＳ Ｐゴシック" panose="020B0600070205080204" pitchFamily="34" charset="-128"/>
              </a:rPr>
              <a:t>.  </a:t>
            </a:r>
          </a:p>
          <a:p>
            <a:pPr marL="233210" indent="-233210">
              <a:spcAft>
                <a:spcPts val="616"/>
              </a:spcAft>
              <a:buFontTx/>
              <a:buChar char="•"/>
            </a:pPr>
            <a:r>
              <a:rPr lang="en-US" altLang="en-US" dirty="0">
                <a:solidFill>
                  <a:srgbClr val="000000"/>
                </a:solidFill>
                <a:ea typeface="ＭＳ Ｐゴシック" panose="020B0600070205080204" pitchFamily="34" charset="-128"/>
              </a:rPr>
              <a:t>In the illustration, the major chain is projected to achieve a higher margin than smaller retailers, which it may be able to command in return for its ability to generate sizable volume for the company.</a:t>
            </a:r>
          </a:p>
          <a:p>
            <a:pPr marL="233210" indent="-233210">
              <a:spcAft>
                <a:spcPts val="616"/>
              </a:spcAft>
              <a:buFontTx/>
              <a:buChar char="•"/>
            </a:pPr>
            <a:r>
              <a:rPr lang="en-US" altLang="en-US" dirty="0">
                <a:solidFill>
                  <a:srgbClr val="000000"/>
                </a:solidFill>
                <a:ea typeface="ＭＳ Ｐゴシック" panose="020B0600070205080204" pitchFamily="34" charset="-128"/>
              </a:rPr>
              <a:t>Most companies explore multiple distribution options.  Your mentoring team can help you assess what channel strategies might be worth pursuing for both short and long term.</a:t>
            </a:r>
          </a:p>
          <a:p>
            <a:pPr marL="233210" indent="-233210"/>
            <a:endParaRPr lang="en-US" altLang="en-US" dirty="0">
              <a:ea typeface="ＭＳ Ｐゴシック" panose="020B0600070205080204" pitchFamily="34" charset="-128"/>
            </a:endParaRPr>
          </a:p>
        </p:txBody>
      </p:sp>
      <p:sp>
        <p:nvSpPr>
          <p:cNvPr id="70660"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61195" indent="-292641"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70562"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39117"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09315"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82801"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56286"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29773"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4003259"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defRPr/>
            </a:pPr>
            <a:fld id="{B1503637-F96A-4481-97E9-C87A81C74C97}" type="slidenum">
              <a:rPr lang="en-US" altLang="en-US" smtClean="0"/>
              <a:pPr eaLnBrk="1" hangingPunct="1">
                <a:spcBef>
                  <a:spcPct val="0"/>
                </a:spcBef>
                <a:defRPr/>
              </a:pPr>
              <a:t>22</a:t>
            </a:fld>
            <a:endParaRPr lang="en-US" altLang="en-US" dirty="0"/>
          </a:p>
        </p:txBody>
      </p:sp>
    </p:spTree>
    <p:extLst>
      <p:ext uri="{BB962C8B-B14F-4D97-AF65-F5344CB8AC3E}">
        <p14:creationId xmlns:p14="http://schemas.microsoft.com/office/powerpoint/2010/main" val="25139688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p:spPr>
        <p:txBody>
          <a:bodyPr/>
          <a:lstStyle/>
          <a:p>
            <a:pPr>
              <a:spcAft>
                <a:spcPts val="1233"/>
              </a:spcAft>
            </a:pPr>
            <a:r>
              <a:rPr lang="en-US" altLang="en-US" sz="1000" dirty="0">
                <a:ea typeface="ＭＳ Ｐゴシック" panose="020B0600070205080204" pitchFamily="34" charset="-128"/>
              </a:rPr>
              <a:t>This is a </a:t>
            </a:r>
            <a:r>
              <a:rPr lang="en-US" altLang="en-US" sz="1000" u="sng" dirty="0">
                <a:ea typeface="ＭＳ Ｐゴシック" panose="020B0600070205080204" pitchFamily="34" charset="-128"/>
              </a:rPr>
              <a:t>sample</a:t>
            </a:r>
            <a:r>
              <a:rPr lang="en-US" altLang="en-US" sz="1000" dirty="0">
                <a:ea typeface="ＭＳ Ｐゴシック" panose="020B0600070205080204" pitchFamily="34" charset="-128"/>
              </a:rPr>
              <a:t> P&amp;L format.  Most companies have unique characteristics that require modification. Work with your mentors to create an optimal format for your company.</a:t>
            </a:r>
          </a:p>
          <a:p>
            <a:pPr eaLnBrk="1" hangingPunct="1">
              <a:buFontTx/>
              <a:buChar char="•"/>
            </a:pPr>
            <a:r>
              <a:rPr lang="en-US" altLang="en-US" sz="1000" dirty="0" err="1">
                <a:ea typeface="ＭＳ Ｐゴシック" panose="020B0600070205080204" pitchFamily="34" charset="-128"/>
              </a:rPr>
              <a:t>Proforma</a:t>
            </a:r>
            <a:r>
              <a:rPr lang="en-US" altLang="en-US" sz="1000" dirty="0">
                <a:ea typeface="ＭＳ Ｐゴシック" panose="020B0600070205080204" pitchFamily="34" charset="-128"/>
              </a:rPr>
              <a:t> P&amp;L – 5 years is the standard - have a reason for using a different number.</a:t>
            </a:r>
          </a:p>
          <a:p>
            <a:pPr eaLnBrk="1" hangingPunct="1">
              <a:buFontTx/>
              <a:buChar char="•"/>
            </a:pPr>
            <a:r>
              <a:rPr lang="en-US" altLang="en-US" sz="1000" dirty="0">
                <a:ea typeface="ＭＳ Ｐゴシック" panose="020B0600070205080204" pitchFamily="34" charset="-128"/>
              </a:rPr>
              <a:t>Key Assumptions – intention is to help the investor gain a more tangible vision of the key drivers of the company’s profitability, ex.: gross profit margin, net profit margin, COGS/unit, head count, units sold, # of locations, etc. </a:t>
            </a:r>
          </a:p>
          <a:p>
            <a:pPr eaLnBrk="1" hangingPunct="1">
              <a:buFontTx/>
              <a:buChar char="•"/>
            </a:pPr>
            <a:r>
              <a:rPr lang="en-US" altLang="en-US" sz="1000" dirty="0">
                <a:ea typeface="ＭＳ Ｐゴシック" panose="020B0600070205080204" pitchFamily="34" charset="-128"/>
              </a:rPr>
              <a:t>Including other charts and/or graphs is ok, but use separate slides to not overcrowd the P&amp;L and make sure they are meaningful.</a:t>
            </a:r>
          </a:p>
          <a:p>
            <a:pPr eaLnBrk="1" hangingPunct="1">
              <a:buFontTx/>
              <a:buChar char="•"/>
            </a:pPr>
            <a:r>
              <a:rPr lang="en-US" altLang="en-US" sz="1000" dirty="0">
                <a:ea typeface="ＭＳ Ｐゴシック" panose="020B0600070205080204" pitchFamily="34" charset="-128"/>
              </a:rPr>
              <a:t>Operating expenses – this can also be a single line item. If so, be ready to explain marketing and payroll spend in detail.</a:t>
            </a:r>
          </a:p>
          <a:p>
            <a:pPr eaLnBrk="1" hangingPunct="1">
              <a:buFontTx/>
              <a:buChar char="•"/>
            </a:pPr>
            <a:r>
              <a:rPr lang="en-US" altLang="en-US" sz="1000" dirty="0">
                <a:ea typeface="ＭＳ Ｐゴシック" panose="020B0600070205080204" pitchFamily="34" charset="-128"/>
              </a:rPr>
              <a:t>Have a more detailed P&amp;L as a BU slide (see BU slides for suggested format). You will likely be asked questions that require reference to greater detail.</a:t>
            </a:r>
          </a:p>
          <a:p>
            <a:pPr eaLnBrk="1" hangingPunct="1">
              <a:buFontTx/>
              <a:buChar char="•"/>
            </a:pPr>
            <a:r>
              <a:rPr lang="en-US" altLang="en-US" sz="1000" dirty="0">
                <a:ea typeface="ＭＳ Ｐゴシック" panose="020B0600070205080204" pitchFamily="34" charset="-128"/>
              </a:rPr>
              <a:t>Keep numbers round - this makes it easier to grasp quickly and investors understand that a </a:t>
            </a:r>
            <a:r>
              <a:rPr lang="en-US" altLang="en-US" sz="1000" dirty="0" err="1">
                <a:ea typeface="ＭＳ Ｐゴシック" panose="020B0600070205080204" pitchFamily="34" charset="-128"/>
              </a:rPr>
              <a:t>proforma</a:t>
            </a:r>
            <a:r>
              <a:rPr lang="en-US" altLang="en-US" sz="1000" dirty="0">
                <a:ea typeface="ＭＳ Ｐゴシック" panose="020B0600070205080204" pitchFamily="34" charset="-128"/>
              </a:rPr>
              <a:t> is a broad estimate.</a:t>
            </a:r>
          </a:p>
          <a:p>
            <a:pPr eaLnBrk="1" hangingPunct="1">
              <a:buFontTx/>
              <a:buChar char="•"/>
            </a:pPr>
            <a:r>
              <a:rPr lang="en-US" altLang="en-US" sz="1000" dirty="0">
                <a:ea typeface="ＭＳ Ｐゴシック" panose="020B0600070205080204" pitchFamily="34" charset="-128"/>
              </a:rPr>
              <a:t>Remember that changes to other sections of the presentation will likely impact your </a:t>
            </a:r>
            <a:r>
              <a:rPr lang="en-US" altLang="en-US" sz="1000" dirty="0" err="1">
                <a:ea typeface="ＭＳ Ｐゴシック" panose="020B0600070205080204" pitchFamily="34" charset="-128"/>
              </a:rPr>
              <a:t>proforma</a:t>
            </a:r>
            <a:r>
              <a:rPr lang="en-US" altLang="en-US" sz="1000" dirty="0">
                <a:ea typeface="ＭＳ Ｐゴシック" panose="020B0600070205080204" pitchFamily="34" charset="-128"/>
              </a:rPr>
              <a:t>.</a:t>
            </a:r>
          </a:p>
          <a:p>
            <a:pPr eaLnBrk="1" hangingPunct="1">
              <a:buFontTx/>
              <a:buChar char="•"/>
            </a:pPr>
            <a:r>
              <a:rPr lang="en-US" altLang="en-US" sz="1000" dirty="0">
                <a:ea typeface="ＭＳ Ｐゴシック" panose="020B0600070205080204" pitchFamily="34" charset="-128"/>
              </a:rPr>
              <a:t>Be sure to have a very clear understanding of all components of your revenue and COGS and be ready to speak to them.</a:t>
            </a:r>
          </a:p>
          <a:p>
            <a:pPr eaLnBrk="1" hangingPunct="1">
              <a:buFontTx/>
              <a:buChar char="•"/>
            </a:pPr>
            <a:r>
              <a:rPr lang="en-US" altLang="en-US" sz="1000" dirty="0">
                <a:ea typeface="ＭＳ Ｐゴシック" panose="020B0600070205080204" pitchFamily="34" charset="-128"/>
              </a:rPr>
              <a:t>During the presentation, keep the </a:t>
            </a:r>
            <a:r>
              <a:rPr lang="en-US" altLang="en-US" sz="1000" dirty="0" err="1">
                <a:ea typeface="ＭＳ Ｐゴシック" panose="020B0600070205080204" pitchFamily="34" charset="-128"/>
              </a:rPr>
              <a:t>proforma</a:t>
            </a:r>
            <a:r>
              <a:rPr lang="en-US" altLang="en-US" sz="1000" dirty="0">
                <a:ea typeface="ＭＳ Ｐゴシック" panose="020B0600070205080204" pitchFamily="34" charset="-128"/>
              </a:rPr>
              <a:t> slide up for at least 30 seconds for audience to digest.  Pick out 3-4 key numbers and speak to them in detail.</a:t>
            </a:r>
          </a:p>
          <a:p>
            <a:pPr eaLnBrk="1" hangingPunct="1"/>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71684"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61195" indent="-292641"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70562"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39117"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09315"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82801"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56286"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29773"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4003259"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defRPr/>
            </a:pPr>
            <a:fld id="{90A3C572-0A2F-4660-9B1A-057C2B60FCF3}" type="slidenum">
              <a:rPr lang="en-US" altLang="en-US" smtClean="0"/>
              <a:pPr eaLnBrk="1" hangingPunct="1">
                <a:spcBef>
                  <a:spcPct val="0"/>
                </a:spcBef>
                <a:defRPr/>
              </a:pPr>
              <a:t>23</a:t>
            </a:fld>
            <a:endParaRPr lang="en-US" altLang="en-US"/>
          </a:p>
        </p:txBody>
      </p:sp>
    </p:spTree>
    <p:extLst>
      <p:ext uri="{BB962C8B-B14F-4D97-AF65-F5344CB8AC3E}">
        <p14:creationId xmlns:p14="http://schemas.microsoft.com/office/powerpoint/2010/main" val="26600364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61195" indent="-292641"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70562"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39117"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09315"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82801"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56286"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29773"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4003259"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defRPr/>
            </a:pPr>
            <a:fld id="{56690D5E-0DB4-4E5E-B604-9676ED8BB3F9}" type="slidenum">
              <a:rPr lang="en-US" altLang="en-US" smtClean="0"/>
              <a:pPr eaLnBrk="1" hangingPunct="1">
                <a:spcBef>
                  <a:spcPct val="0"/>
                </a:spcBef>
                <a:defRPr/>
              </a:pPr>
              <a:t>24</a:t>
            </a:fld>
            <a:endParaRPr lang="en-US" alt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dirty="0">
                <a:latin typeface="Arial" charset="0"/>
              </a:rPr>
              <a:t>Select operating and financial milestones that best fit your business.</a:t>
            </a:r>
          </a:p>
          <a:p>
            <a:pPr eaLnBrk="1" hangingPunct="1">
              <a:defRPr/>
            </a:pPr>
            <a:endParaRPr lang="en-US" dirty="0">
              <a:latin typeface="Arial" charset="0"/>
            </a:endParaRPr>
          </a:p>
        </p:txBody>
      </p:sp>
    </p:spTree>
    <p:extLst>
      <p:ext uri="{BB962C8B-B14F-4D97-AF65-F5344CB8AC3E}">
        <p14:creationId xmlns:p14="http://schemas.microsoft.com/office/powerpoint/2010/main" val="22135114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US" dirty="0">
                <a:latin typeface="Arial" charset="0"/>
              </a:rPr>
              <a:t>Completed, significant items give credibility that you can accomplish planned future activities.</a:t>
            </a:r>
          </a:p>
          <a:p>
            <a:pPr>
              <a:defRPr/>
            </a:pPr>
            <a:endParaRPr lang="en-US" dirty="0">
              <a:latin typeface="Arial" charset="0"/>
            </a:endParaRPr>
          </a:p>
        </p:txBody>
      </p:sp>
      <p:sp>
        <p:nvSpPr>
          <p:cNvPr id="73732"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61195" indent="-292641"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70562"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39117"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09315"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82801"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56286"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29773"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4003259"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defRPr/>
            </a:pPr>
            <a:fld id="{B69AF245-FB4F-464B-B380-3F0393B921AD}" type="slidenum">
              <a:rPr lang="en-US" altLang="en-US" smtClean="0"/>
              <a:pPr eaLnBrk="1" hangingPunct="1">
                <a:spcBef>
                  <a:spcPct val="0"/>
                </a:spcBef>
                <a:defRPr/>
              </a:pPr>
              <a:t>25</a:t>
            </a:fld>
            <a:endParaRPr lang="en-US" altLang="en-US"/>
          </a:p>
        </p:txBody>
      </p:sp>
    </p:spTree>
    <p:extLst>
      <p:ext uri="{BB962C8B-B14F-4D97-AF65-F5344CB8AC3E}">
        <p14:creationId xmlns:p14="http://schemas.microsoft.com/office/powerpoint/2010/main" val="29363040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61195" indent="-292641"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70562"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39117"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09315"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82801"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56286"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29773"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4003259"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defRPr/>
            </a:pPr>
            <a:fld id="{D00088F9-C945-4353-9773-CB3AF8395A1A}" type="slidenum">
              <a:rPr lang="en-US" altLang="en-US" smtClean="0"/>
              <a:pPr eaLnBrk="1" hangingPunct="1">
                <a:spcBef>
                  <a:spcPct val="0"/>
                </a:spcBef>
                <a:defRPr/>
              </a:pPr>
              <a:t>26</a:t>
            </a:fld>
            <a:endParaRPr lang="en-US" alt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altLang="en-US" dirty="0">
                <a:ea typeface="ＭＳ Ｐゴシック" pitchFamily="34" charset="-128"/>
              </a:rPr>
              <a:t>Investors need to know you are thinking about the same “gotchas” they are and are planning to “de-risk” these.</a:t>
            </a:r>
          </a:p>
          <a:p>
            <a:pPr eaLnBrk="1" hangingPunct="1">
              <a:defRPr/>
            </a:pPr>
            <a:endParaRPr lang="en-US" altLang="en-US" dirty="0">
              <a:ea typeface="ＭＳ Ｐゴシック" pitchFamily="34" charset="-128"/>
            </a:endParaRPr>
          </a:p>
        </p:txBody>
      </p:sp>
    </p:spTree>
    <p:extLst>
      <p:ext uri="{BB962C8B-B14F-4D97-AF65-F5344CB8AC3E}">
        <p14:creationId xmlns:p14="http://schemas.microsoft.com/office/powerpoint/2010/main" val="20132335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US" altLang="en-US" dirty="0">
                <a:ea typeface="ＭＳ Ｐゴシック" pitchFamily="34" charset="-128"/>
              </a:rPr>
              <a:t>Above all else, investors invest in capable, agile people who can and will make the venture happen. Photos make the team and advisers “real”.</a:t>
            </a:r>
          </a:p>
          <a:p>
            <a:pPr>
              <a:defRPr/>
            </a:pPr>
            <a:endParaRPr lang="en-US" altLang="en-US" dirty="0">
              <a:ea typeface="ＭＳ Ｐゴシック" pitchFamily="34" charset="-128"/>
            </a:endParaRPr>
          </a:p>
        </p:txBody>
      </p:sp>
      <p:sp>
        <p:nvSpPr>
          <p:cNvPr id="75780"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61195" indent="-292641"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70562"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39117"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09315"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82801"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56286"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29773"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4003259"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defRPr/>
            </a:pPr>
            <a:fld id="{86D02F92-B283-4C96-8EF3-952D306B55EE}" type="slidenum">
              <a:rPr lang="en-US" altLang="en-US" smtClean="0"/>
              <a:pPr eaLnBrk="1" hangingPunct="1">
                <a:spcBef>
                  <a:spcPct val="0"/>
                </a:spcBef>
                <a:defRPr/>
              </a:pPr>
              <a:t>27</a:t>
            </a:fld>
            <a:endParaRPr lang="en-US" altLang="en-US"/>
          </a:p>
        </p:txBody>
      </p:sp>
    </p:spTree>
    <p:extLst>
      <p:ext uri="{BB962C8B-B14F-4D97-AF65-F5344CB8AC3E}">
        <p14:creationId xmlns:p14="http://schemas.microsoft.com/office/powerpoint/2010/main" val="16948251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p:spPr>
        <p:txBody>
          <a:bodyPr/>
          <a:lstStyle/>
          <a:p>
            <a:pPr marL="233210" indent="-233210">
              <a:spcAft>
                <a:spcPts val="616"/>
              </a:spcAft>
              <a:buFontTx/>
              <a:buChar char="•"/>
            </a:pPr>
            <a:r>
              <a:rPr lang="en-US" altLang="en-US" sz="900" dirty="0">
                <a:ea typeface="ＭＳ Ｐゴシック" panose="020B0600070205080204" pitchFamily="34" charset="-128"/>
              </a:rPr>
              <a:t>Most exits will be acquisitions by strategic investors, but there are other forms of exit as well. </a:t>
            </a:r>
          </a:p>
          <a:p>
            <a:pPr marL="233210" indent="-233210">
              <a:spcAft>
                <a:spcPts val="616"/>
              </a:spcAft>
              <a:buFontTx/>
              <a:buChar char="•"/>
            </a:pPr>
            <a:r>
              <a:rPr lang="en-US" altLang="en-US" sz="900" dirty="0">
                <a:ea typeface="ＭＳ Ｐゴシック" panose="020B0600070205080204" pitchFamily="34" charset="-128"/>
              </a:rPr>
              <a:t>A common way of valuing the exit value for a company is a multiple of EBITDA (</a:t>
            </a:r>
            <a:r>
              <a:rPr lang="en-US" altLang="en-US" sz="900" u="sng" dirty="0">
                <a:ea typeface="ＭＳ Ｐゴシック" panose="020B0600070205080204" pitchFamily="34" charset="-128"/>
              </a:rPr>
              <a:t>E</a:t>
            </a:r>
            <a:r>
              <a:rPr lang="en-US" altLang="en-US" sz="900" dirty="0">
                <a:ea typeface="ＭＳ Ｐゴシック" panose="020B0600070205080204" pitchFamily="34" charset="-128"/>
              </a:rPr>
              <a:t>arnings </a:t>
            </a:r>
            <a:r>
              <a:rPr lang="en-US" altLang="en-US" sz="900" u="sng" dirty="0">
                <a:ea typeface="ＭＳ Ｐゴシック" panose="020B0600070205080204" pitchFamily="34" charset="-128"/>
              </a:rPr>
              <a:t>B</a:t>
            </a:r>
            <a:r>
              <a:rPr lang="en-US" altLang="en-US" sz="900" dirty="0">
                <a:ea typeface="ＭＳ Ｐゴシック" panose="020B0600070205080204" pitchFamily="34" charset="-128"/>
              </a:rPr>
              <a:t>efore </a:t>
            </a:r>
            <a:r>
              <a:rPr lang="en-US" altLang="en-US" sz="900" u="sng" dirty="0">
                <a:ea typeface="ＭＳ Ｐゴシック" panose="020B0600070205080204" pitchFamily="34" charset="-128"/>
              </a:rPr>
              <a:t>I</a:t>
            </a:r>
            <a:r>
              <a:rPr lang="en-US" altLang="en-US" sz="900" dirty="0">
                <a:ea typeface="ＭＳ Ｐゴシック" panose="020B0600070205080204" pitchFamily="34" charset="-128"/>
              </a:rPr>
              <a:t>nterest, </a:t>
            </a:r>
            <a:r>
              <a:rPr lang="en-US" altLang="en-US" sz="900" u="sng" dirty="0">
                <a:ea typeface="ＭＳ Ｐゴシック" panose="020B0600070205080204" pitchFamily="34" charset="-128"/>
              </a:rPr>
              <a:t>T</a:t>
            </a:r>
            <a:r>
              <a:rPr lang="en-US" altLang="en-US" sz="900" dirty="0">
                <a:ea typeface="ＭＳ Ｐゴシック" panose="020B0600070205080204" pitchFamily="34" charset="-128"/>
              </a:rPr>
              <a:t>axes, </a:t>
            </a:r>
            <a:r>
              <a:rPr lang="en-US" altLang="en-US" sz="900" u="sng" dirty="0">
                <a:ea typeface="ＭＳ Ｐゴシック" panose="020B0600070205080204" pitchFamily="34" charset="-128"/>
              </a:rPr>
              <a:t>D</a:t>
            </a:r>
            <a:r>
              <a:rPr lang="en-US" altLang="en-US" sz="900" dirty="0">
                <a:ea typeface="ＭＳ Ｐゴシック" panose="020B0600070205080204" pitchFamily="34" charset="-128"/>
              </a:rPr>
              <a:t>epreciation, and </a:t>
            </a:r>
            <a:r>
              <a:rPr lang="en-US" altLang="en-US" sz="900" u="sng" dirty="0">
                <a:ea typeface="ＭＳ Ｐゴシック" panose="020B0600070205080204" pitchFamily="34" charset="-128"/>
              </a:rPr>
              <a:t>A</a:t>
            </a:r>
            <a:r>
              <a:rPr lang="en-US" altLang="en-US" sz="900" dirty="0">
                <a:ea typeface="ＭＳ Ｐゴシック" panose="020B0600070205080204" pitchFamily="34" charset="-128"/>
              </a:rPr>
              <a:t>mortization).  EBITDA provides an indication of the operating cash flow of a company.  Acquirers will often pay a multiple of EBITDA, so for example, if a company has EBITDA of $2 million, and the multiple is 5, the company is worth $10 million. </a:t>
            </a:r>
          </a:p>
          <a:p>
            <a:pPr marL="233210" indent="-233210">
              <a:spcAft>
                <a:spcPts val="616"/>
              </a:spcAft>
              <a:buFontTx/>
              <a:buChar char="•"/>
            </a:pPr>
            <a:r>
              <a:rPr lang="en-US" altLang="en-US" sz="900" dirty="0">
                <a:ea typeface="ＭＳ Ｐゴシック" panose="020B0600070205080204" pitchFamily="34" charset="-128"/>
              </a:rPr>
              <a:t>Some companies sell based on a multiple of sales, but those are rare. Even in those cases, analysis is usually done to determine how those sales will translate into EBITDA. </a:t>
            </a:r>
          </a:p>
          <a:p>
            <a:pPr marL="233210" indent="-233210">
              <a:spcAft>
                <a:spcPts val="616"/>
              </a:spcAft>
              <a:buFontTx/>
              <a:buChar char="•"/>
            </a:pPr>
            <a:r>
              <a:rPr lang="en-US" altLang="en-US" sz="900" dirty="0">
                <a:ea typeface="ＭＳ Ｐゴシック" panose="020B0600070205080204" pitchFamily="34" charset="-128"/>
              </a:rPr>
              <a:t>All numbers on the Valuation slide (EBITDA, Excess Cash, etc.) must reconcile with your financial </a:t>
            </a:r>
            <a:r>
              <a:rPr lang="en-US" altLang="en-US" sz="900" dirty="0" err="1">
                <a:ea typeface="ＭＳ Ｐゴシック" panose="020B0600070205080204" pitchFamily="34" charset="-128"/>
              </a:rPr>
              <a:t>proforma</a:t>
            </a:r>
            <a:endParaRPr lang="en-US" altLang="en-US" sz="900" dirty="0">
              <a:ea typeface="ＭＳ Ｐゴシック" panose="020B0600070205080204" pitchFamily="34" charset="-128"/>
            </a:endParaRPr>
          </a:p>
          <a:p>
            <a:pPr marL="233210" indent="-233210">
              <a:spcAft>
                <a:spcPts val="616"/>
              </a:spcAft>
              <a:buFontTx/>
              <a:buChar char="•"/>
            </a:pPr>
            <a:r>
              <a:rPr lang="en-US" altLang="en-US" sz="900" dirty="0">
                <a:ea typeface="ＭＳ Ｐゴシック" panose="020B0600070205080204" pitchFamily="34" charset="-128"/>
              </a:rPr>
              <a:t>If you can identify </a:t>
            </a:r>
            <a:r>
              <a:rPr lang="en-US" altLang="en-US" sz="900" dirty="0" err="1">
                <a:ea typeface="ＭＳ Ｐゴシック" panose="020B0600070205080204" pitchFamily="34" charset="-128"/>
              </a:rPr>
              <a:t>comparables</a:t>
            </a:r>
            <a:r>
              <a:rPr lang="en-US" altLang="en-US" sz="900" dirty="0">
                <a:ea typeface="ＭＳ Ｐゴシック" panose="020B0600070205080204" pitchFamily="34" charset="-128"/>
              </a:rPr>
              <a:t> (companies like yours in a similar space that have been sold within the last 3 years), that would be a good way to establish exit value. You should provide a backup slide with the company name, company revenue and EBITDA, year of sale, and sale price</a:t>
            </a:r>
          </a:p>
          <a:p>
            <a:pPr marL="233210" indent="-233210">
              <a:spcAft>
                <a:spcPts val="616"/>
              </a:spcAft>
              <a:buFontTx/>
              <a:buChar char="•"/>
            </a:pPr>
            <a:r>
              <a:rPr lang="en-US" altLang="en-US" sz="900" dirty="0">
                <a:ea typeface="ＭＳ Ｐゴシック" panose="020B0600070205080204" pitchFamily="34" charset="-128"/>
              </a:rPr>
              <a:t>Whether or not </a:t>
            </a:r>
            <a:r>
              <a:rPr lang="en-US" altLang="en-US" sz="900" dirty="0" err="1">
                <a:ea typeface="ＭＳ Ｐゴシック" panose="020B0600070205080204" pitchFamily="34" charset="-128"/>
              </a:rPr>
              <a:t>comparables</a:t>
            </a:r>
            <a:r>
              <a:rPr lang="en-US" altLang="en-US" sz="900" dirty="0">
                <a:ea typeface="ＭＳ Ｐゴシック" panose="020B0600070205080204" pitchFamily="34" charset="-128"/>
              </a:rPr>
              <a:t> are available, you should show how much your company might be worth in 3-5 years based on a multiple of EBITDA.  This is important for investors, as they will want to know how much return they will get assuming your company is sold at that value</a:t>
            </a:r>
          </a:p>
          <a:p>
            <a:pPr marL="233210" indent="-233210">
              <a:spcAft>
                <a:spcPts val="616"/>
              </a:spcAft>
              <a:buFontTx/>
              <a:buChar char="•"/>
            </a:pPr>
            <a:r>
              <a:rPr lang="en-US" altLang="en-US" sz="900" dirty="0">
                <a:ea typeface="ＭＳ Ｐゴシック" panose="020B0600070205080204" pitchFamily="34" charset="-128"/>
              </a:rPr>
              <a:t>Just as a financial model is simply an estimate as to how much revenue and earnings a company might achieve, the multiple to be used for valuing a company based on EBITDA is only a guess.  Typically, the multiple will be between 5 and 10, but it can vary significantly, based on industry, company growth rate, proprietary technology, scalability, and many other factors. Accordingly, it might be helpful to provide exit valuations at a range of multiples to help the investor see the outcome at various different EBITDA multiples. </a:t>
            </a:r>
          </a:p>
          <a:p>
            <a:pPr marL="233210" indent="-233210">
              <a:spcAft>
                <a:spcPts val="616"/>
              </a:spcAft>
              <a:buFontTx/>
              <a:buChar char="•"/>
            </a:pPr>
            <a:r>
              <a:rPr lang="en-US" altLang="en-US" sz="900" dirty="0">
                <a:ea typeface="ＭＳ Ｐゴシック" panose="020B0600070205080204" pitchFamily="34" charset="-128"/>
              </a:rPr>
              <a:t>Remember that although potential exit value is an important metric, there is a lot of risk in building a business. Therefore, the current value of your business will be considerably less than the exit value.  </a:t>
            </a:r>
          </a:p>
          <a:p>
            <a:pPr marL="233210" indent="-233210"/>
            <a:endParaRPr lang="en-US" altLang="en-US" sz="900" dirty="0">
              <a:ea typeface="ＭＳ Ｐゴシック" panose="020B0600070205080204" pitchFamily="34" charset="-128"/>
            </a:endParaRPr>
          </a:p>
        </p:txBody>
      </p:sp>
      <p:sp>
        <p:nvSpPr>
          <p:cNvPr id="76804"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61195" indent="-292641"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70562"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39117"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09315"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82801"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56286"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29773"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4003259"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defRPr/>
            </a:pPr>
            <a:fld id="{FC883762-D662-40BF-82FA-86BCA5C635C6}" type="slidenum">
              <a:rPr lang="en-US" altLang="en-US" smtClean="0"/>
              <a:pPr eaLnBrk="1" hangingPunct="1">
                <a:spcBef>
                  <a:spcPct val="0"/>
                </a:spcBef>
                <a:defRPr/>
              </a:pPr>
              <a:t>28</a:t>
            </a:fld>
            <a:endParaRPr lang="en-US" altLang="en-US"/>
          </a:p>
        </p:txBody>
      </p:sp>
    </p:spTree>
    <p:extLst>
      <p:ext uri="{BB962C8B-B14F-4D97-AF65-F5344CB8AC3E}">
        <p14:creationId xmlns:p14="http://schemas.microsoft.com/office/powerpoint/2010/main" val="21628872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61195" indent="-292641"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70562"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39117"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09315"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82801"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56286"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29773"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4003259"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defRPr/>
            </a:pPr>
            <a:fld id="{633759E5-9A96-47E7-8F2F-7C72CAA07FFA}" type="slidenum">
              <a:rPr lang="en-US" altLang="en-US" smtClean="0"/>
              <a:pPr eaLnBrk="1" hangingPunct="1">
                <a:spcBef>
                  <a:spcPct val="0"/>
                </a:spcBef>
                <a:defRPr/>
              </a:pPr>
              <a:t>29</a:t>
            </a:fld>
            <a:endParaRPr lang="en-US" altLang="en-US"/>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dirty="0">
                <a:latin typeface="Arial" charset="0"/>
              </a:rPr>
              <a:t>THESE MUST BE SUPPORTED DIRECTLY BY YOUR PRESENTATION</a:t>
            </a:r>
          </a:p>
          <a:p>
            <a:pPr eaLnBrk="1" hangingPunct="1">
              <a:defRPr/>
            </a:pPr>
            <a:endParaRPr lang="en-US" dirty="0">
              <a:latin typeface="Arial" charset="0"/>
            </a:endParaRPr>
          </a:p>
        </p:txBody>
      </p:sp>
    </p:spTree>
    <p:extLst>
      <p:ext uri="{BB962C8B-B14F-4D97-AF65-F5344CB8AC3E}">
        <p14:creationId xmlns:p14="http://schemas.microsoft.com/office/powerpoint/2010/main" val="7884464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dirty="0">
              <a:latin typeface="Arial" charset="0"/>
            </a:endParaRPr>
          </a:p>
        </p:txBody>
      </p:sp>
      <p:sp>
        <p:nvSpPr>
          <p:cNvPr id="51204"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61195" indent="-292641"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70562"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39117"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09315"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82801"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56286"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29773"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4003259"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defRPr/>
            </a:pPr>
            <a:fld id="{F121F359-A585-4B93-9BDD-C30496D1A759}" type="slidenum">
              <a:rPr lang="en-US" altLang="en-US" smtClean="0"/>
              <a:pPr eaLnBrk="1" hangingPunct="1">
                <a:spcBef>
                  <a:spcPct val="0"/>
                </a:spcBef>
                <a:defRPr/>
              </a:pPr>
              <a:t>3</a:t>
            </a:fld>
            <a:endParaRPr lang="en-US" altLang="en-US" dirty="0"/>
          </a:p>
        </p:txBody>
      </p:sp>
    </p:spTree>
    <p:extLst>
      <p:ext uri="{BB962C8B-B14F-4D97-AF65-F5344CB8AC3E}">
        <p14:creationId xmlns:p14="http://schemas.microsoft.com/office/powerpoint/2010/main" val="18161787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dirty="0">
              <a:latin typeface="Arial" charset="0"/>
            </a:endParaRPr>
          </a:p>
        </p:txBody>
      </p:sp>
      <p:sp>
        <p:nvSpPr>
          <p:cNvPr id="78852"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61195" indent="-292641"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70562"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39117"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09315"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82801"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56286"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29773"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4003259"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defRPr/>
            </a:pPr>
            <a:fld id="{87A00EFF-387D-4C7E-8861-52DF214FFBF5}" type="slidenum">
              <a:rPr lang="en-US" altLang="en-US" smtClean="0"/>
              <a:pPr eaLnBrk="1" hangingPunct="1">
                <a:spcBef>
                  <a:spcPct val="0"/>
                </a:spcBef>
                <a:defRPr/>
              </a:pPr>
              <a:t>30</a:t>
            </a:fld>
            <a:endParaRPr lang="en-US" altLang="en-US"/>
          </a:p>
        </p:txBody>
      </p:sp>
    </p:spTree>
    <p:extLst>
      <p:ext uri="{BB962C8B-B14F-4D97-AF65-F5344CB8AC3E}">
        <p14:creationId xmlns:p14="http://schemas.microsoft.com/office/powerpoint/2010/main" val="34438687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altLang="en-US" dirty="0">
                <a:ea typeface="ＭＳ Ｐゴシック" pitchFamily="34" charset="-128"/>
              </a:rPr>
              <a:t>The Q&amp;A is your real “audition”,  investors get insight in how it would</a:t>
            </a:r>
          </a:p>
          <a:p>
            <a:pPr eaLnBrk="1" hangingPunct="1">
              <a:defRPr/>
            </a:pPr>
            <a:r>
              <a:rPr lang="en-US" altLang="en-US" dirty="0">
                <a:ea typeface="ＭＳ Ｐゴシック" pitchFamily="34" charset="-128"/>
              </a:rPr>
              <a:t>   be to work with you</a:t>
            </a:r>
          </a:p>
          <a:p>
            <a:pPr>
              <a:defRPr/>
            </a:pPr>
            <a:endParaRPr lang="en-US" altLang="en-US" dirty="0">
              <a:ea typeface="ＭＳ Ｐゴシック" pitchFamily="34" charset="-128"/>
            </a:endParaRPr>
          </a:p>
        </p:txBody>
      </p:sp>
      <p:sp>
        <p:nvSpPr>
          <p:cNvPr id="79876"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61195" indent="-292641"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70562"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39117"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09315"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82801"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56286"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29773"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4003259"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defRPr/>
            </a:pPr>
            <a:fld id="{D3331B94-9727-4360-9252-3B801E8DFAC9}" type="slidenum">
              <a:rPr lang="en-US" altLang="en-US" smtClean="0"/>
              <a:pPr eaLnBrk="1" hangingPunct="1">
                <a:spcBef>
                  <a:spcPct val="0"/>
                </a:spcBef>
                <a:defRPr/>
              </a:pPr>
              <a:t>31</a:t>
            </a:fld>
            <a:endParaRPr lang="en-US" altLang="en-US"/>
          </a:p>
        </p:txBody>
      </p:sp>
    </p:spTree>
    <p:extLst>
      <p:ext uri="{BB962C8B-B14F-4D97-AF65-F5344CB8AC3E}">
        <p14:creationId xmlns:p14="http://schemas.microsoft.com/office/powerpoint/2010/main" val="29360008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dirty="0">
              <a:latin typeface="Arial" charset="0"/>
            </a:endParaRPr>
          </a:p>
        </p:txBody>
      </p:sp>
      <p:sp>
        <p:nvSpPr>
          <p:cNvPr id="80900"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61195" indent="-292641"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70562"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39117"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09315"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82801"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56286"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29773"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4003259"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defRPr/>
            </a:pPr>
            <a:fld id="{4EAE4854-8B78-4280-9DD6-C407A2BB8330}" type="slidenum">
              <a:rPr lang="en-US" altLang="en-US" smtClean="0"/>
              <a:pPr eaLnBrk="1" hangingPunct="1">
                <a:spcBef>
                  <a:spcPct val="0"/>
                </a:spcBef>
                <a:defRPr/>
              </a:pPr>
              <a:t>32</a:t>
            </a:fld>
            <a:endParaRPr lang="en-US" altLang="en-US"/>
          </a:p>
        </p:txBody>
      </p:sp>
    </p:spTree>
    <p:extLst>
      <p:ext uri="{BB962C8B-B14F-4D97-AF65-F5344CB8AC3E}">
        <p14:creationId xmlns:p14="http://schemas.microsoft.com/office/powerpoint/2010/main" val="404911463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dirty="0">
              <a:latin typeface="Arial" charset="0"/>
            </a:endParaRPr>
          </a:p>
        </p:txBody>
      </p:sp>
      <p:sp>
        <p:nvSpPr>
          <p:cNvPr id="81924"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61195" indent="-292641"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70562"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39117"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09315"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82801"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56286"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29773"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4003259"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defRPr/>
            </a:pPr>
            <a:fld id="{16EB3CA0-E59F-4626-88D1-673C64D30814}" type="slidenum">
              <a:rPr lang="en-US" altLang="en-US" smtClean="0"/>
              <a:pPr eaLnBrk="1" hangingPunct="1">
                <a:spcBef>
                  <a:spcPct val="0"/>
                </a:spcBef>
                <a:defRPr/>
              </a:pPr>
              <a:t>33</a:t>
            </a:fld>
            <a:endParaRPr lang="en-US" altLang="en-US"/>
          </a:p>
        </p:txBody>
      </p:sp>
    </p:spTree>
    <p:extLst>
      <p:ext uri="{BB962C8B-B14F-4D97-AF65-F5344CB8AC3E}">
        <p14:creationId xmlns:p14="http://schemas.microsoft.com/office/powerpoint/2010/main" val="345376789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dirty="0">
              <a:latin typeface="Arial" charset="0"/>
            </a:endParaRPr>
          </a:p>
        </p:txBody>
      </p:sp>
      <p:sp>
        <p:nvSpPr>
          <p:cNvPr id="82948"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61195" indent="-292641"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70562"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39117"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09315"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82801"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56286"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29773"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4003259"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defRPr/>
            </a:pPr>
            <a:fld id="{1BB56AEC-78CE-4F8E-B8F8-663A65BD3DBA}" type="slidenum">
              <a:rPr lang="en-US" altLang="en-US" smtClean="0"/>
              <a:pPr eaLnBrk="1" hangingPunct="1">
                <a:spcBef>
                  <a:spcPct val="0"/>
                </a:spcBef>
                <a:defRPr/>
              </a:pPr>
              <a:t>34</a:t>
            </a:fld>
            <a:endParaRPr lang="en-US" altLang="en-US"/>
          </a:p>
        </p:txBody>
      </p:sp>
    </p:spTree>
    <p:extLst>
      <p:ext uri="{BB962C8B-B14F-4D97-AF65-F5344CB8AC3E}">
        <p14:creationId xmlns:p14="http://schemas.microsoft.com/office/powerpoint/2010/main" val="62734084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dirty="0">
              <a:latin typeface="Arial" charset="0"/>
            </a:endParaRPr>
          </a:p>
        </p:txBody>
      </p:sp>
      <p:sp>
        <p:nvSpPr>
          <p:cNvPr id="83972"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61195" indent="-292641"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70562"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39117"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09315"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82801"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56286"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29773"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4003259"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defRPr/>
            </a:pPr>
            <a:fld id="{C816348F-8A8A-4BC0-9144-27CF8F48F79B}" type="slidenum">
              <a:rPr lang="en-US" altLang="en-US" smtClean="0"/>
              <a:pPr eaLnBrk="1" hangingPunct="1">
                <a:spcBef>
                  <a:spcPct val="0"/>
                </a:spcBef>
                <a:defRPr/>
              </a:pPr>
              <a:t>35</a:t>
            </a:fld>
            <a:endParaRPr lang="en-US" altLang="en-US"/>
          </a:p>
        </p:txBody>
      </p:sp>
    </p:spTree>
    <p:extLst>
      <p:ext uri="{BB962C8B-B14F-4D97-AF65-F5344CB8AC3E}">
        <p14:creationId xmlns:p14="http://schemas.microsoft.com/office/powerpoint/2010/main" val="26404472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dirty="0">
              <a:latin typeface="Arial" charset="0"/>
            </a:endParaRPr>
          </a:p>
        </p:txBody>
      </p:sp>
      <p:sp>
        <p:nvSpPr>
          <p:cNvPr id="84996"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61195" indent="-292641"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70562"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39117"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09315"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82801"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56286"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29773"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4003259"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defRPr/>
            </a:pPr>
            <a:fld id="{BCF1704A-7FBA-4E9F-9A83-4C8854850A60}" type="slidenum">
              <a:rPr lang="en-US" altLang="en-US" smtClean="0"/>
              <a:pPr eaLnBrk="1" hangingPunct="1">
                <a:spcBef>
                  <a:spcPct val="0"/>
                </a:spcBef>
                <a:defRPr/>
              </a:pPr>
              <a:t>36</a:t>
            </a:fld>
            <a:endParaRPr lang="en-US" altLang="en-US"/>
          </a:p>
        </p:txBody>
      </p:sp>
    </p:spTree>
    <p:extLst>
      <p:ext uri="{BB962C8B-B14F-4D97-AF65-F5344CB8AC3E}">
        <p14:creationId xmlns:p14="http://schemas.microsoft.com/office/powerpoint/2010/main" val="29592606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dirty="0">
              <a:latin typeface="Arial" charset="0"/>
            </a:endParaRPr>
          </a:p>
        </p:txBody>
      </p:sp>
      <p:sp>
        <p:nvSpPr>
          <p:cNvPr id="86020"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61195" indent="-292641"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70562"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39117"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09315"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82801"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56286"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29773"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4003259"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defRPr/>
            </a:pPr>
            <a:fld id="{8E6C6A3C-D624-4D6A-BC5F-9DEBF6B26FDA}" type="slidenum">
              <a:rPr lang="en-US" altLang="en-US" smtClean="0"/>
              <a:pPr eaLnBrk="1" hangingPunct="1">
                <a:spcBef>
                  <a:spcPct val="0"/>
                </a:spcBef>
                <a:defRPr/>
              </a:pPr>
              <a:t>37</a:t>
            </a:fld>
            <a:endParaRPr lang="en-US" altLang="en-US"/>
          </a:p>
        </p:txBody>
      </p:sp>
    </p:spTree>
    <p:extLst>
      <p:ext uri="{BB962C8B-B14F-4D97-AF65-F5344CB8AC3E}">
        <p14:creationId xmlns:p14="http://schemas.microsoft.com/office/powerpoint/2010/main" val="251238750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dirty="0">
              <a:latin typeface="Arial" charset="0"/>
            </a:endParaRPr>
          </a:p>
        </p:txBody>
      </p:sp>
      <p:sp>
        <p:nvSpPr>
          <p:cNvPr id="87044"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61195" indent="-292641"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70562"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39117"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09315"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82801"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56286"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29773"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4003259"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defRPr/>
            </a:pPr>
            <a:fld id="{204DA9AA-0CED-4DFD-B5C9-B06D615EB41E}" type="slidenum">
              <a:rPr lang="en-US" altLang="en-US" smtClean="0"/>
              <a:pPr eaLnBrk="1" hangingPunct="1">
                <a:spcBef>
                  <a:spcPct val="0"/>
                </a:spcBef>
                <a:defRPr/>
              </a:pPr>
              <a:t>38</a:t>
            </a:fld>
            <a:endParaRPr lang="en-US" altLang="en-US"/>
          </a:p>
        </p:txBody>
      </p:sp>
    </p:spTree>
    <p:extLst>
      <p:ext uri="{BB962C8B-B14F-4D97-AF65-F5344CB8AC3E}">
        <p14:creationId xmlns:p14="http://schemas.microsoft.com/office/powerpoint/2010/main" val="256688622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dirty="0">
              <a:latin typeface="Arial" charset="0"/>
            </a:endParaRPr>
          </a:p>
        </p:txBody>
      </p:sp>
      <p:sp>
        <p:nvSpPr>
          <p:cNvPr id="88068"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61195" indent="-292641"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70562"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39117"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09315"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82801"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56286"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29773"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4003259"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defRPr/>
            </a:pPr>
            <a:fld id="{6F857F86-2D84-473D-A009-B7F05D126FFE}" type="slidenum">
              <a:rPr lang="en-US" altLang="en-US" smtClean="0"/>
              <a:pPr eaLnBrk="1" hangingPunct="1">
                <a:spcBef>
                  <a:spcPct val="0"/>
                </a:spcBef>
                <a:defRPr/>
              </a:pPr>
              <a:t>39</a:t>
            </a:fld>
            <a:endParaRPr lang="en-US" altLang="en-US"/>
          </a:p>
        </p:txBody>
      </p:sp>
    </p:spTree>
    <p:extLst>
      <p:ext uri="{BB962C8B-B14F-4D97-AF65-F5344CB8AC3E}">
        <p14:creationId xmlns:p14="http://schemas.microsoft.com/office/powerpoint/2010/main" val="2943025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marL="175782" indent="-175782">
              <a:lnSpc>
                <a:spcPct val="114000"/>
              </a:lnSpc>
              <a:spcBef>
                <a:spcPts val="1231"/>
              </a:spcBef>
              <a:buFontTx/>
              <a:buChar char="•"/>
              <a:defRPr/>
            </a:pPr>
            <a:r>
              <a:rPr lang="en-US" altLang="en-US" dirty="0">
                <a:ea typeface="ＭＳ Ｐゴシック" pitchFamily="34" charset="-128"/>
              </a:rPr>
              <a:t>This slide outlines the key features of the most common funding processes.</a:t>
            </a:r>
          </a:p>
          <a:p>
            <a:pPr marL="175782" indent="-175782">
              <a:lnSpc>
                <a:spcPct val="114000"/>
              </a:lnSpc>
              <a:spcBef>
                <a:spcPts val="1231"/>
              </a:spcBef>
              <a:buFontTx/>
              <a:buChar char="•"/>
              <a:defRPr/>
            </a:pPr>
            <a:r>
              <a:rPr lang="en-US" altLang="en-US" dirty="0">
                <a:ea typeface="ＭＳ Ｐゴシック" pitchFamily="34" charset="-128"/>
              </a:rPr>
              <a:t>The objective of your investor presentation is to get a follow-up meeting.</a:t>
            </a:r>
          </a:p>
          <a:p>
            <a:pPr marL="175782" indent="-175782">
              <a:lnSpc>
                <a:spcPct val="114000"/>
              </a:lnSpc>
              <a:spcBef>
                <a:spcPts val="1231"/>
              </a:spcBef>
              <a:buFontTx/>
              <a:buChar char="•"/>
              <a:defRPr/>
            </a:pPr>
            <a:r>
              <a:rPr lang="en-US" altLang="en-US" dirty="0">
                <a:ea typeface="ＭＳ Ｐゴシック" pitchFamily="34" charset="-128"/>
              </a:rPr>
              <a:t>Primarily, investors will size you up to see if they want to bet their money on you, “might be a horse here” but can </a:t>
            </a:r>
            <a:r>
              <a:rPr lang="en-US" altLang="en-US" u="sng" dirty="0">
                <a:ea typeface="ＭＳ Ｐゴシック" pitchFamily="34" charset="-128"/>
              </a:rPr>
              <a:t>you</a:t>
            </a:r>
            <a:r>
              <a:rPr lang="en-US" altLang="en-US" dirty="0">
                <a:ea typeface="ＭＳ Ｐゴシック" pitchFamily="34" charset="-128"/>
              </a:rPr>
              <a:t> ride it to the winner’s circle? </a:t>
            </a:r>
          </a:p>
          <a:p>
            <a:pPr marL="175782" indent="-175782">
              <a:lnSpc>
                <a:spcPct val="114000"/>
              </a:lnSpc>
              <a:spcBef>
                <a:spcPts val="1231"/>
              </a:spcBef>
              <a:buFontTx/>
              <a:buChar char="•"/>
              <a:defRPr/>
            </a:pPr>
            <a:r>
              <a:rPr lang="en-US" altLang="en-US" dirty="0">
                <a:ea typeface="ＭＳ Ｐゴシック" pitchFamily="34" charset="-128"/>
              </a:rPr>
              <a:t>Second, they need to hear if your venture and funding amount fits their investment profile, it could be outside their domain or outside their minimum or maximum funding guidelines.</a:t>
            </a:r>
          </a:p>
          <a:p>
            <a:pPr marL="175782" indent="-175782">
              <a:lnSpc>
                <a:spcPct val="114000"/>
              </a:lnSpc>
              <a:spcBef>
                <a:spcPts val="1231"/>
              </a:spcBef>
              <a:buFontTx/>
              <a:buChar char="•"/>
              <a:defRPr/>
            </a:pPr>
            <a:r>
              <a:rPr lang="en-US" altLang="en-US" dirty="0">
                <a:ea typeface="ＭＳ Ｐゴシック" pitchFamily="34" charset="-128"/>
              </a:rPr>
              <a:t>A solid investor presentation facilitates the alignment of entrepreneurs and investors.</a:t>
            </a:r>
          </a:p>
          <a:p>
            <a:pPr marL="175782" indent="-175782">
              <a:defRPr/>
            </a:pPr>
            <a:endParaRPr lang="en-US" altLang="en-US" dirty="0">
              <a:ea typeface="ＭＳ Ｐゴシック" pitchFamily="34" charset="-128"/>
            </a:endParaRPr>
          </a:p>
        </p:txBody>
      </p:sp>
      <p:sp>
        <p:nvSpPr>
          <p:cNvPr id="52228"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61195" indent="-292641"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70562"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39117"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09315"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82801"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56286"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29773"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4003259"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defRPr/>
            </a:pPr>
            <a:fld id="{204567B6-8C29-476D-B1ED-B7CA4024B82C}" type="slidenum">
              <a:rPr lang="en-US" altLang="en-US" smtClean="0"/>
              <a:pPr eaLnBrk="1" hangingPunct="1">
                <a:spcBef>
                  <a:spcPct val="0"/>
                </a:spcBef>
                <a:defRPr/>
              </a:pPr>
              <a:t>4</a:t>
            </a:fld>
            <a:endParaRPr lang="en-US" altLang="en-US" dirty="0"/>
          </a:p>
        </p:txBody>
      </p:sp>
    </p:spTree>
    <p:extLst>
      <p:ext uri="{BB962C8B-B14F-4D97-AF65-F5344CB8AC3E}">
        <p14:creationId xmlns:p14="http://schemas.microsoft.com/office/powerpoint/2010/main" val="21022809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dirty="0">
              <a:latin typeface="Arial" charset="0"/>
            </a:endParaRPr>
          </a:p>
        </p:txBody>
      </p:sp>
      <p:sp>
        <p:nvSpPr>
          <p:cNvPr id="89092"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61195" indent="-292641"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70562"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39117"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09315"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82801"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56286"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29773"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4003259"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defRPr/>
            </a:pPr>
            <a:fld id="{A90E556A-3180-4A7B-B287-7FF610FC4AAA}" type="slidenum">
              <a:rPr lang="en-US" altLang="en-US" smtClean="0"/>
              <a:pPr eaLnBrk="1" hangingPunct="1">
                <a:spcBef>
                  <a:spcPct val="0"/>
                </a:spcBef>
                <a:defRPr/>
              </a:pPr>
              <a:t>40</a:t>
            </a:fld>
            <a:endParaRPr lang="en-US" altLang="en-US"/>
          </a:p>
        </p:txBody>
      </p:sp>
    </p:spTree>
    <p:extLst>
      <p:ext uri="{BB962C8B-B14F-4D97-AF65-F5344CB8AC3E}">
        <p14:creationId xmlns:p14="http://schemas.microsoft.com/office/powerpoint/2010/main" val="186851211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dirty="0">
              <a:latin typeface="Arial" charset="0"/>
            </a:endParaRPr>
          </a:p>
        </p:txBody>
      </p:sp>
      <p:sp>
        <p:nvSpPr>
          <p:cNvPr id="90116"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61195" indent="-292641"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70562"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39117"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09315"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82801"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56286"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29773"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4003259"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defRPr/>
            </a:pPr>
            <a:fld id="{7CC89734-A9D5-4327-8BDB-F9DBF96AA2CB}" type="slidenum">
              <a:rPr lang="en-US" altLang="en-US" smtClean="0"/>
              <a:pPr eaLnBrk="1" hangingPunct="1">
                <a:spcBef>
                  <a:spcPct val="0"/>
                </a:spcBef>
                <a:defRPr/>
              </a:pPr>
              <a:t>41</a:t>
            </a:fld>
            <a:endParaRPr lang="en-US" altLang="en-US"/>
          </a:p>
        </p:txBody>
      </p:sp>
    </p:spTree>
    <p:extLst>
      <p:ext uri="{BB962C8B-B14F-4D97-AF65-F5344CB8AC3E}">
        <p14:creationId xmlns:p14="http://schemas.microsoft.com/office/powerpoint/2010/main" val="244073353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US" dirty="0">
                <a:latin typeface="Arial" charset="0"/>
              </a:rPr>
              <a:t>often are difficult to find but if available should be included</a:t>
            </a:r>
          </a:p>
          <a:p>
            <a:pPr>
              <a:defRPr/>
            </a:pPr>
            <a:endParaRPr lang="en-US" dirty="0">
              <a:latin typeface="Arial" charset="0"/>
            </a:endParaRPr>
          </a:p>
        </p:txBody>
      </p:sp>
      <p:sp>
        <p:nvSpPr>
          <p:cNvPr id="91140"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61195" indent="-292641"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70562"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39117"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09315"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82801"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56286"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29773"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4003259"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defRPr/>
            </a:pPr>
            <a:fld id="{D0CFC0D4-BEB0-4888-9770-EF69ADC9C927}" type="slidenum">
              <a:rPr lang="en-US" altLang="en-US" smtClean="0"/>
              <a:pPr eaLnBrk="1" hangingPunct="1">
                <a:spcBef>
                  <a:spcPct val="0"/>
                </a:spcBef>
                <a:defRPr/>
              </a:pPr>
              <a:t>42</a:t>
            </a:fld>
            <a:endParaRPr lang="en-US" altLang="en-US"/>
          </a:p>
        </p:txBody>
      </p:sp>
    </p:spTree>
    <p:extLst>
      <p:ext uri="{BB962C8B-B14F-4D97-AF65-F5344CB8AC3E}">
        <p14:creationId xmlns:p14="http://schemas.microsoft.com/office/powerpoint/2010/main" val="32585234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dirty="0">
              <a:latin typeface="Arial" charset="0"/>
            </a:endParaRPr>
          </a:p>
        </p:txBody>
      </p:sp>
      <p:sp>
        <p:nvSpPr>
          <p:cNvPr id="92164"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61195" indent="-292641"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70562"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39117"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09315"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82801"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56286"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29773"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4003259"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defRPr/>
            </a:pPr>
            <a:fld id="{A9FF9782-BF66-4472-ABCC-C6FEFCF7B887}" type="slidenum">
              <a:rPr lang="en-US" altLang="en-US" smtClean="0"/>
              <a:pPr eaLnBrk="1" hangingPunct="1">
                <a:spcBef>
                  <a:spcPct val="0"/>
                </a:spcBef>
                <a:defRPr/>
              </a:pPr>
              <a:t>43</a:t>
            </a:fld>
            <a:endParaRPr lang="en-US" altLang="en-US"/>
          </a:p>
        </p:txBody>
      </p:sp>
    </p:spTree>
    <p:extLst>
      <p:ext uri="{BB962C8B-B14F-4D97-AF65-F5344CB8AC3E}">
        <p14:creationId xmlns:p14="http://schemas.microsoft.com/office/powerpoint/2010/main" val="341163648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dirty="0">
              <a:latin typeface="Arial" charset="0"/>
            </a:endParaRPr>
          </a:p>
        </p:txBody>
      </p:sp>
      <p:sp>
        <p:nvSpPr>
          <p:cNvPr id="93188"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61195" indent="-292641"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70562"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39117"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09315"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82801"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56286"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29773"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4003259"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defRPr/>
            </a:pPr>
            <a:fld id="{DBC44B36-E425-47CE-9094-AB54B4084F19}" type="slidenum">
              <a:rPr lang="en-US" altLang="en-US" smtClean="0"/>
              <a:pPr eaLnBrk="1" hangingPunct="1">
                <a:spcBef>
                  <a:spcPct val="0"/>
                </a:spcBef>
                <a:defRPr/>
              </a:pPr>
              <a:t>44</a:t>
            </a:fld>
            <a:endParaRPr lang="en-US" altLang="en-US"/>
          </a:p>
        </p:txBody>
      </p:sp>
    </p:spTree>
    <p:extLst>
      <p:ext uri="{BB962C8B-B14F-4D97-AF65-F5344CB8AC3E}">
        <p14:creationId xmlns:p14="http://schemas.microsoft.com/office/powerpoint/2010/main" val="176214848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dirty="0">
              <a:latin typeface="Arial" charset="0"/>
            </a:endParaRPr>
          </a:p>
        </p:txBody>
      </p:sp>
      <p:sp>
        <p:nvSpPr>
          <p:cNvPr id="94212"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61195" indent="-292641"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70562"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39117"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09315"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82801"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56286"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29773"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4003259"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defRPr/>
            </a:pPr>
            <a:fld id="{CDC66EFB-157C-4EEE-989D-D8260687A588}" type="slidenum">
              <a:rPr lang="en-US" altLang="en-US" smtClean="0"/>
              <a:pPr eaLnBrk="1" hangingPunct="1">
                <a:spcBef>
                  <a:spcPct val="0"/>
                </a:spcBef>
                <a:defRPr/>
              </a:pPr>
              <a:t>45</a:t>
            </a:fld>
            <a:endParaRPr lang="en-US" altLang="en-US"/>
          </a:p>
        </p:txBody>
      </p:sp>
    </p:spTree>
    <p:extLst>
      <p:ext uri="{BB962C8B-B14F-4D97-AF65-F5344CB8AC3E}">
        <p14:creationId xmlns:p14="http://schemas.microsoft.com/office/powerpoint/2010/main" val="38121923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tLang="en-US" dirty="0">
              <a:ea typeface="ＭＳ Ｐゴシック" pitchFamily="34" charset="-128"/>
            </a:endParaRPr>
          </a:p>
        </p:txBody>
      </p:sp>
      <p:sp>
        <p:nvSpPr>
          <p:cNvPr id="55300"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61195" indent="-292641"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70562"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39117"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09315"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82801"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56286"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29773"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4003259"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defRPr/>
            </a:pPr>
            <a:fld id="{A70FFFE2-B68A-4E02-A668-52C9705E8136}" type="slidenum">
              <a:rPr lang="en-US" altLang="en-US" smtClean="0"/>
              <a:pPr eaLnBrk="1" hangingPunct="1">
                <a:spcBef>
                  <a:spcPct val="0"/>
                </a:spcBef>
                <a:defRPr/>
              </a:pPr>
              <a:t>5</a:t>
            </a:fld>
            <a:endParaRPr lang="en-US" altLang="en-US" dirty="0"/>
          </a:p>
        </p:txBody>
      </p:sp>
    </p:spTree>
    <p:extLst>
      <p:ext uri="{BB962C8B-B14F-4D97-AF65-F5344CB8AC3E}">
        <p14:creationId xmlns:p14="http://schemas.microsoft.com/office/powerpoint/2010/main" val="2429111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marL="175782" indent="-175782">
              <a:buFontTx/>
              <a:buChar char="•"/>
              <a:defRPr/>
            </a:pPr>
            <a:r>
              <a:rPr lang="en-US" altLang="en-US" dirty="0">
                <a:ea typeface="ＭＳ Ｐゴシック" pitchFamily="34" charset="-128"/>
              </a:rPr>
              <a:t>The following template slides outline the general flow of an investor presentation and highlight concepts that investors expect to see when evaluating your business. </a:t>
            </a:r>
          </a:p>
          <a:p>
            <a:pPr marL="175782" indent="-175782">
              <a:buFontTx/>
              <a:buChar char="•"/>
              <a:defRPr/>
            </a:pPr>
            <a:r>
              <a:rPr lang="en-US" altLang="en-US" dirty="0">
                <a:ea typeface="ＭＳ Ｐゴシック" pitchFamily="34" charset="-128"/>
              </a:rPr>
              <a:t>Don’t forget – the slides are illustrative.  You should modify them as needed to make sure they tell your company’s story in the most compelling way to prospective investors.</a:t>
            </a:r>
          </a:p>
        </p:txBody>
      </p:sp>
      <p:sp>
        <p:nvSpPr>
          <p:cNvPr id="54276"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61195" indent="-292641"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70562"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39117"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09315"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82801"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56286"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29773"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4003259"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defRPr/>
            </a:pPr>
            <a:fld id="{ABF7D0E4-74E1-4088-9FE2-8316034B7B58}" type="slidenum">
              <a:rPr lang="en-US" altLang="en-US" smtClean="0"/>
              <a:pPr eaLnBrk="1" hangingPunct="1">
                <a:spcBef>
                  <a:spcPct val="0"/>
                </a:spcBef>
                <a:defRPr/>
              </a:pPr>
              <a:t>6</a:t>
            </a:fld>
            <a:endParaRPr lang="en-US" altLang="en-US" dirty="0"/>
          </a:p>
        </p:txBody>
      </p:sp>
    </p:spTree>
    <p:extLst>
      <p:ext uri="{BB962C8B-B14F-4D97-AF65-F5344CB8AC3E}">
        <p14:creationId xmlns:p14="http://schemas.microsoft.com/office/powerpoint/2010/main" val="6445637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US" dirty="0">
                <a:latin typeface="Arial" charset="0"/>
              </a:rPr>
              <a:t>The SDSI Springboard Presentation Template is the foundation of your SDSI Springboard mentoring process. It is your fluid business plan in a presentation format that is suitable for potential investors and strategic partners</a:t>
            </a:r>
          </a:p>
        </p:txBody>
      </p:sp>
      <p:sp>
        <p:nvSpPr>
          <p:cNvPr id="57348"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61195" indent="-292641"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70562"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39117"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09315"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82801"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56286"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29773"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4003259"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defRPr/>
            </a:pPr>
            <a:fld id="{133FF96F-04F5-4575-B27C-9630C7C43509}" type="slidenum">
              <a:rPr lang="en-US" altLang="en-US" smtClean="0"/>
              <a:pPr eaLnBrk="1" hangingPunct="1">
                <a:spcBef>
                  <a:spcPct val="0"/>
                </a:spcBef>
                <a:defRPr/>
              </a:pPr>
              <a:t>7</a:t>
            </a:fld>
            <a:endParaRPr lang="en-US" altLang="en-US" dirty="0"/>
          </a:p>
        </p:txBody>
      </p:sp>
    </p:spTree>
    <p:extLst>
      <p:ext uri="{BB962C8B-B14F-4D97-AF65-F5344CB8AC3E}">
        <p14:creationId xmlns:p14="http://schemas.microsoft.com/office/powerpoint/2010/main" val="12509754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19459" name="Notes Placeholder 2"/>
          <p:cNvSpPr>
            <a:spLocks noGrp="1"/>
          </p:cNvSpPr>
          <p:nvPr>
            <p:ph type="body" idx="1"/>
          </p:nvPr>
        </p:nvSpPr>
        <p:spPr>
          <a:noFill/>
        </p:spPr>
        <p:txBody>
          <a:bodyPr/>
          <a:lstStyle/>
          <a:p>
            <a:r>
              <a:rPr lang="en-US" altLang="en-US" dirty="0">
                <a:ea typeface="ＭＳ Ｐゴシック" panose="020B0600070205080204" pitchFamily="34" charset="-128"/>
              </a:rPr>
              <a:t>Why are you presenting today? Is there specific feedback you are looking for?  Include a few bullet points to help us understand your goals for each presentation. </a:t>
            </a:r>
          </a:p>
          <a:p>
            <a:endParaRPr lang="en-US" altLang="en-US" dirty="0">
              <a:ea typeface="ＭＳ Ｐゴシック" panose="020B0600070205080204" pitchFamily="34" charset="-128"/>
            </a:endParaRPr>
          </a:p>
        </p:txBody>
      </p:sp>
      <p:sp>
        <p:nvSpPr>
          <p:cNvPr id="19460" name="Slide Number Placeholder 3"/>
          <p:cNvSpPr>
            <a:spLocks noGrp="1"/>
          </p:cNvSpPr>
          <p:nvPr>
            <p:ph type="sldNum" sz="quarter" idx="5"/>
          </p:nvPr>
        </p:nvSpPr>
        <p:spPr>
          <a:noFill/>
        </p:spPr>
        <p:txBody>
          <a:bodyPr/>
          <a:lstStyle>
            <a:lvl1pPr>
              <a:defRPr sz="1600" b="1" i="1">
                <a:solidFill>
                  <a:schemeClr val="tx1"/>
                </a:solidFill>
                <a:latin typeface="Arial" panose="020B0604020202020204" pitchFamily="34" charset="0"/>
                <a:ea typeface="ＭＳ Ｐゴシック" panose="020B0600070205080204" pitchFamily="34" charset="-128"/>
              </a:defRPr>
            </a:lvl1pPr>
            <a:lvl2pPr marL="763233" indent="-293551">
              <a:defRPr sz="1600" b="1" i="1">
                <a:solidFill>
                  <a:schemeClr val="tx1"/>
                </a:solidFill>
                <a:latin typeface="Arial" panose="020B0604020202020204" pitchFamily="34" charset="0"/>
                <a:ea typeface="ＭＳ Ｐゴシック" panose="020B0600070205080204" pitchFamily="34" charset="-128"/>
              </a:defRPr>
            </a:lvl2pPr>
            <a:lvl3pPr marL="1174204" indent="-234841">
              <a:defRPr sz="1600" b="1" i="1">
                <a:solidFill>
                  <a:schemeClr val="tx1"/>
                </a:solidFill>
                <a:latin typeface="Arial" panose="020B0604020202020204" pitchFamily="34" charset="0"/>
                <a:ea typeface="ＭＳ Ｐゴシック" panose="020B0600070205080204" pitchFamily="34" charset="-128"/>
              </a:defRPr>
            </a:lvl3pPr>
            <a:lvl4pPr marL="1643885" indent="-234841">
              <a:defRPr sz="1600" b="1" i="1">
                <a:solidFill>
                  <a:schemeClr val="tx1"/>
                </a:solidFill>
                <a:latin typeface="Arial" panose="020B0604020202020204" pitchFamily="34" charset="0"/>
                <a:ea typeface="ＭＳ Ｐゴシック" panose="020B0600070205080204" pitchFamily="34" charset="-128"/>
              </a:defRPr>
            </a:lvl4pPr>
            <a:lvl5pPr marL="2113567" indent="-234841">
              <a:defRPr sz="1600" b="1" i="1">
                <a:solidFill>
                  <a:schemeClr val="tx1"/>
                </a:solidFill>
                <a:latin typeface="Arial" panose="020B0604020202020204" pitchFamily="34" charset="0"/>
                <a:ea typeface="ＭＳ Ｐゴシック" panose="020B0600070205080204" pitchFamily="34" charset="-128"/>
              </a:defRPr>
            </a:lvl5pPr>
            <a:lvl6pPr marL="2583249" indent="-234841"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6pPr>
            <a:lvl7pPr marL="3052930" indent="-234841"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7pPr>
            <a:lvl8pPr marL="3522612" indent="-234841"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8pPr>
            <a:lvl9pPr marL="3992293" indent="-234841"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9pPr>
          </a:lstStyle>
          <a:p>
            <a:fld id="{6C927199-6961-4818-8220-0C7D406C4361}" type="slidenum">
              <a:rPr lang="en-US" altLang="en-US" sz="1200" b="0" i="0"/>
              <a:pPr/>
              <a:t>8</a:t>
            </a:fld>
            <a:endParaRPr lang="en-US" altLang="en-US" sz="1200" b="0" i="0" dirty="0"/>
          </a:p>
        </p:txBody>
      </p:sp>
    </p:spTree>
    <p:extLst>
      <p:ext uri="{BB962C8B-B14F-4D97-AF65-F5344CB8AC3E}">
        <p14:creationId xmlns:p14="http://schemas.microsoft.com/office/powerpoint/2010/main" val="25460155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spcBef>
                <a:spcPct val="0"/>
              </a:spcBef>
              <a:spcAft>
                <a:spcPts val="615"/>
              </a:spcAft>
              <a:defRPr/>
            </a:pPr>
            <a:r>
              <a:rPr lang="en-US" altLang="en-US" dirty="0">
                <a:ea typeface="ＭＳ Ｐゴシック" pitchFamily="34" charset="-128"/>
              </a:rPr>
              <a:t>This is the first slide the audience will see, you do not need to speak to this slide</a:t>
            </a:r>
          </a:p>
        </p:txBody>
      </p:sp>
      <p:sp>
        <p:nvSpPr>
          <p:cNvPr id="58372"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61195" indent="-292641"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70562"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39117"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09315" indent="-23345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82801"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56286"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29773"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4003259" indent="-23345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defRPr/>
            </a:pPr>
            <a:fld id="{27DDDD0E-EA14-49C7-8903-038B02492AE9}" type="slidenum">
              <a:rPr lang="en-US" altLang="en-US" smtClean="0"/>
              <a:pPr eaLnBrk="1" hangingPunct="1">
                <a:spcBef>
                  <a:spcPct val="0"/>
                </a:spcBef>
                <a:defRPr/>
              </a:pPr>
              <a:t>9</a:t>
            </a:fld>
            <a:endParaRPr lang="en-US" altLang="en-US" dirty="0"/>
          </a:p>
        </p:txBody>
      </p:sp>
    </p:spTree>
    <p:extLst>
      <p:ext uri="{BB962C8B-B14F-4D97-AF65-F5344CB8AC3E}">
        <p14:creationId xmlns:p14="http://schemas.microsoft.com/office/powerpoint/2010/main" val="3905837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87A0592-992B-426B-AA13-FF0A99C542D8}" type="datetime1">
              <a:rPr lang="en-US" smtClean="0"/>
              <a:t>7/10/2017</a:t>
            </a:fld>
            <a:endParaRPr lang="en-US" dirty="0"/>
          </a:p>
        </p:txBody>
      </p:sp>
      <p:sp>
        <p:nvSpPr>
          <p:cNvPr id="5" name="Footer Placeholder 4"/>
          <p:cNvSpPr>
            <a:spLocks noGrp="1"/>
          </p:cNvSpPr>
          <p:nvPr>
            <p:ph type="ftr" sz="quarter" idx="11"/>
          </p:nvPr>
        </p:nvSpPr>
        <p:spPr/>
        <p:txBody>
          <a:bodyPr/>
          <a:lstStyle/>
          <a:p>
            <a:r>
              <a:rPr lang="en-US"/>
              <a:t>SDSI Springboard Prorietary &amp; Confidential</a:t>
            </a:r>
            <a:endParaRPr lang="en-US" dirty="0"/>
          </a:p>
        </p:txBody>
      </p:sp>
      <p:sp>
        <p:nvSpPr>
          <p:cNvPr id="6" name="Slide Number Placeholder 5"/>
          <p:cNvSpPr>
            <a:spLocks noGrp="1"/>
          </p:cNvSpPr>
          <p:nvPr>
            <p:ph type="sldNum" sz="quarter" idx="12"/>
          </p:nvPr>
        </p:nvSpPr>
        <p:spPr/>
        <p:txBody>
          <a:bodyPr/>
          <a:lstStyle/>
          <a:p>
            <a:fld id="{07BDA026-5D5B-45C9-ABD2-6FB6B2FDDFA4}" type="slidenum">
              <a:rPr lang="en-US" smtClean="0"/>
              <a:t>‹#›</a:t>
            </a:fld>
            <a:endParaRPr lang="en-US" dirty="0"/>
          </a:p>
        </p:txBody>
      </p:sp>
    </p:spTree>
    <p:extLst>
      <p:ext uri="{BB962C8B-B14F-4D97-AF65-F5344CB8AC3E}">
        <p14:creationId xmlns:p14="http://schemas.microsoft.com/office/powerpoint/2010/main" val="3669721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28AEB0-943E-4CD9-A037-7ECEF932D3A9}" type="datetime1">
              <a:rPr lang="en-US" smtClean="0"/>
              <a:t>7/10/2017</a:t>
            </a:fld>
            <a:endParaRPr lang="en-US" dirty="0"/>
          </a:p>
        </p:txBody>
      </p:sp>
      <p:sp>
        <p:nvSpPr>
          <p:cNvPr id="5" name="Footer Placeholder 4"/>
          <p:cNvSpPr>
            <a:spLocks noGrp="1"/>
          </p:cNvSpPr>
          <p:nvPr>
            <p:ph type="ftr" sz="quarter" idx="11"/>
          </p:nvPr>
        </p:nvSpPr>
        <p:spPr/>
        <p:txBody>
          <a:bodyPr/>
          <a:lstStyle/>
          <a:p>
            <a:r>
              <a:rPr lang="en-US"/>
              <a:t>SDSI Springboard Prorietary &amp; Confidential</a:t>
            </a:r>
            <a:endParaRPr lang="en-US" dirty="0"/>
          </a:p>
        </p:txBody>
      </p:sp>
      <p:sp>
        <p:nvSpPr>
          <p:cNvPr id="6" name="Slide Number Placeholder 5"/>
          <p:cNvSpPr>
            <a:spLocks noGrp="1"/>
          </p:cNvSpPr>
          <p:nvPr>
            <p:ph type="sldNum" sz="quarter" idx="12"/>
          </p:nvPr>
        </p:nvSpPr>
        <p:spPr/>
        <p:txBody>
          <a:bodyPr/>
          <a:lstStyle/>
          <a:p>
            <a:fld id="{07BDA026-5D5B-45C9-ABD2-6FB6B2FDDFA4}" type="slidenum">
              <a:rPr lang="en-US" smtClean="0"/>
              <a:t>‹#›</a:t>
            </a:fld>
            <a:endParaRPr lang="en-US" dirty="0"/>
          </a:p>
        </p:txBody>
      </p:sp>
    </p:spTree>
    <p:extLst>
      <p:ext uri="{BB962C8B-B14F-4D97-AF65-F5344CB8AC3E}">
        <p14:creationId xmlns:p14="http://schemas.microsoft.com/office/powerpoint/2010/main" val="3425524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69477" y="370486"/>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82777" y="370486"/>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95BA74-55D5-4279-8ED2-9FEDEF08C782}" type="datetime1">
              <a:rPr lang="en-US" smtClean="0"/>
              <a:t>7/10/2017</a:t>
            </a:fld>
            <a:endParaRPr lang="en-US" dirty="0"/>
          </a:p>
        </p:txBody>
      </p:sp>
      <p:sp>
        <p:nvSpPr>
          <p:cNvPr id="5" name="Footer Placeholder 4"/>
          <p:cNvSpPr>
            <a:spLocks noGrp="1"/>
          </p:cNvSpPr>
          <p:nvPr>
            <p:ph type="ftr" sz="quarter" idx="11"/>
          </p:nvPr>
        </p:nvSpPr>
        <p:spPr/>
        <p:txBody>
          <a:bodyPr/>
          <a:lstStyle/>
          <a:p>
            <a:r>
              <a:rPr lang="en-US"/>
              <a:t>SDSI Springboard Prorietary &amp; Confidential</a:t>
            </a:r>
            <a:endParaRPr lang="en-US" dirty="0"/>
          </a:p>
        </p:txBody>
      </p:sp>
      <p:sp>
        <p:nvSpPr>
          <p:cNvPr id="6" name="Slide Number Placeholder 5"/>
          <p:cNvSpPr>
            <a:spLocks noGrp="1"/>
          </p:cNvSpPr>
          <p:nvPr>
            <p:ph type="sldNum" sz="quarter" idx="12"/>
          </p:nvPr>
        </p:nvSpPr>
        <p:spPr/>
        <p:txBody>
          <a:bodyPr/>
          <a:lstStyle/>
          <a:p>
            <a:fld id="{07BDA026-5D5B-45C9-ABD2-6FB6B2FDDFA4}" type="slidenum">
              <a:rPr lang="en-US" smtClean="0"/>
              <a:t>‹#›</a:t>
            </a:fld>
            <a:endParaRPr lang="en-US" dirty="0"/>
          </a:p>
        </p:txBody>
      </p:sp>
    </p:spTree>
    <p:extLst>
      <p:ext uri="{BB962C8B-B14F-4D97-AF65-F5344CB8AC3E}">
        <p14:creationId xmlns:p14="http://schemas.microsoft.com/office/powerpoint/2010/main" val="30838401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62112"/>
            <a:ext cx="10972800" cy="1143000"/>
          </a:xfrm>
          <a:prstGeom prst="rect">
            <a:avLst/>
          </a:prstGeo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a:prstGeom prst="rect">
            <a:avLst/>
          </a:prstGeom>
        </p:spPr>
        <p:txBody>
          <a:bodyPr/>
          <a:lstStyle/>
          <a:p>
            <a:pPr lvl="0"/>
            <a:endParaRPr lang="en-US" noProof="0" dirty="0"/>
          </a:p>
        </p:txBody>
      </p:sp>
    </p:spTree>
    <p:extLst>
      <p:ext uri="{BB962C8B-B14F-4D97-AF65-F5344CB8AC3E}">
        <p14:creationId xmlns:p14="http://schemas.microsoft.com/office/powerpoint/2010/main" val="3403305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4BC4ED8-9424-4D3A-8292-EEE5539ED0CF}" type="datetime1">
              <a:rPr lang="en-US" smtClean="0"/>
              <a:t>7/10/2017</a:t>
            </a:fld>
            <a:endParaRPr lang="en-US" dirty="0"/>
          </a:p>
        </p:txBody>
      </p:sp>
      <p:sp>
        <p:nvSpPr>
          <p:cNvPr id="5" name="Footer Placeholder 4"/>
          <p:cNvSpPr>
            <a:spLocks noGrp="1"/>
          </p:cNvSpPr>
          <p:nvPr>
            <p:ph type="ftr" sz="quarter" idx="11"/>
          </p:nvPr>
        </p:nvSpPr>
        <p:spPr/>
        <p:txBody>
          <a:bodyPr/>
          <a:lstStyle/>
          <a:p>
            <a:r>
              <a:rPr lang="en-US"/>
              <a:t>SDSI Springboard Prorietary &amp; Confidential</a:t>
            </a:r>
            <a:endParaRPr lang="en-US" dirty="0"/>
          </a:p>
        </p:txBody>
      </p:sp>
      <p:sp>
        <p:nvSpPr>
          <p:cNvPr id="6" name="Slide Number Placeholder 5"/>
          <p:cNvSpPr>
            <a:spLocks noGrp="1"/>
          </p:cNvSpPr>
          <p:nvPr>
            <p:ph type="sldNum" sz="quarter" idx="12"/>
          </p:nvPr>
        </p:nvSpPr>
        <p:spPr/>
        <p:txBody>
          <a:bodyPr/>
          <a:lstStyle/>
          <a:p>
            <a:fld id="{07BDA026-5D5B-45C9-ABD2-6FB6B2FDDFA4}" type="slidenum">
              <a:rPr lang="en-US" smtClean="0"/>
              <a:t>‹#›</a:t>
            </a:fld>
            <a:endParaRPr lang="en-US" dirty="0"/>
          </a:p>
        </p:txBody>
      </p:sp>
    </p:spTree>
    <p:extLst>
      <p:ext uri="{BB962C8B-B14F-4D97-AF65-F5344CB8AC3E}">
        <p14:creationId xmlns:p14="http://schemas.microsoft.com/office/powerpoint/2010/main" val="1574544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82777" y="1603376"/>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1482777" y="4643620"/>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200085-8CD2-4C8B-B36C-40295BC7BA06}" type="datetime1">
              <a:rPr lang="en-US" smtClean="0"/>
              <a:t>7/10/2017</a:t>
            </a:fld>
            <a:endParaRPr lang="en-US" dirty="0"/>
          </a:p>
        </p:txBody>
      </p:sp>
      <p:sp>
        <p:nvSpPr>
          <p:cNvPr id="5" name="Footer Placeholder 4"/>
          <p:cNvSpPr>
            <a:spLocks noGrp="1"/>
          </p:cNvSpPr>
          <p:nvPr>
            <p:ph type="ftr" sz="quarter" idx="11"/>
          </p:nvPr>
        </p:nvSpPr>
        <p:spPr/>
        <p:txBody>
          <a:bodyPr/>
          <a:lstStyle/>
          <a:p>
            <a:r>
              <a:rPr lang="en-US"/>
              <a:t>SDSI Springboard Prorietary &amp; Confidential</a:t>
            </a:r>
            <a:endParaRPr lang="en-US" dirty="0"/>
          </a:p>
        </p:txBody>
      </p:sp>
      <p:sp>
        <p:nvSpPr>
          <p:cNvPr id="6" name="Slide Number Placeholder 5"/>
          <p:cNvSpPr>
            <a:spLocks noGrp="1"/>
          </p:cNvSpPr>
          <p:nvPr>
            <p:ph type="sldNum" sz="quarter" idx="12"/>
          </p:nvPr>
        </p:nvSpPr>
        <p:spPr/>
        <p:txBody>
          <a:bodyPr/>
          <a:lstStyle/>
          <a:p>
            <a:fld id="{07BDA026-5D5B-45C9-ABD2-6FB6B2FDDFA4}" type="slidenum">
              <a:rPr lang="en-US" smtClean="0"/>
              <a:t>‹#›</a:t>
            </a:fld>
            <a:endParaRPr lang="en-US" dirty="0"/>
          </a:p>
        </p:txBody>
      </p:sp>
    </p:spTree>
    <p:extLst>
      <p:ext uri="{BB962C8B-B14F-4D97-AF65-F5344CB8AC3E}">
        <p14:creationId xmlns:p14="http://schemas.microsoft.com/office/powerpoint/2010/main" val="1928884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82777" y="1915318"/>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16777" y="1915318"/>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72D0527-DF3C-41D9-8635-8A796C659300}" type="datetime1">
              <a:rPr lang="en-US" smtClean="0"/>
              <a:t>7/10/2017</a:t>
            </a:fld>
            <a:endParaRPr lang="en-US" dirty="0"/>
          </a:p>
        </p:txBody>
      </p:sp>
      <p:sp>
        <p:nvSpPr>
          <p:cNvPr id="6" name="Footer Placeholder 5"/>
          <p:cNvSpPr>
            <a:spLocks noGrp="1"/>
          </p:cNvSpPr>
          <p:nvPr>
            <p:ph type="ftr" sz="quarter" idx="11"/>
          </p:nvPr>
        </p:nvSpPr>
        <p:spPr/>
        <p:txBody>
          <a:bodyPr/>
          <a:lstStyle/>
          <a:p>
            <a:r>
              <a:rPr lang="en-US"/>
              <a:t>SDSI Springboard Prorietary &amp; Confidential</a:t>
            </a:r>
            <a:endParaRPr lang="en-US" dirty="0"/>
          </a:p>
        </p:txBody>
      </p:sp>
      <p:sp>
        <p:nvSpPr>
          <p:cNvPr id="7" name="Slide Number Placeholder 6"/>
          <p:cNvSpPr>
            <a:spLocks noGrp="1"/>
          </p:cNvSpPr>
          <p:nvPr>
            <p:ph type="sldNum" sz="quarter" idx="12"/>
          </p:nvPr>
        </p:nvSpPr>
        <p:spPr/>
        <p:txBody>
          <a:bodyPr/>
          <a:lstStyle/>
          <a:p>
            <a:fld id="{07BDA026-5D5B-45C9-ABD2-6FB6B2FDDFA4}" type="slidenum">
              <a:rPr lang="en-US" smtClean="0"/>
              <a:t>‹#›</a:t>
            </a:fld>
            <a:endParaRPr lang="en-US" dirty="0"/>
          </a:p>
        </p:txBody>
      </p:sp>
    </p:spTree>
    <p:extLst>
      <p:ext uri="{BB962C8B-B14F-4D97-AF65-F5344CB8AC3E}">
        <p14:creationId xmlns:p14="http://schemas.microsoft.com/office/powerpoint/2010/main" val="1054914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82777" y="272256"/>
            <a:ext cx="10515600" cy="1325563"/>
          </a:xfrm>
        </p:spPr>
        <p:txBody>
          <a:bodyPr/>
          <a:lstStyle/>
          <a:p>
            <a:r>
              <a:rPr lang="en-US"/>
              <a:t>Click to edit Master title style</a:t>
            </a:r>
          </a:p>
        </p:txBody>
      </p:sp>
      <p:sp>
        <p:nvSpPr>
          <p:cNvPr id="3" name="Text Placeholder 2"/>
          <p:cNvSpPr>
            <a:spLocks noGrp="1"/>
          </p:cNvSpPr>
          <p:nvPr>
            <p:ph type="body" idx="1"/>
          </p:nvPr>
        </p:nvSpPr>
        <p:spPr>
          <a:xfrm>
            <a:off x="1482777" y="172180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2776" y="2644047"/>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815189" y="1711242"/>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815189" y="2643597"/>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B74AA853-97D4-48F0-ABBB-A510B908C42C}" type="datetime1">
              <a:rPr lang="en-US" smtClean="0"/>
              <a:t>7/10/2017</a:t>
            </a:fld>
            <a:endParaRPr lang="en-US" dirty="0"/>
          </a:p>
        </p:txBody>
      </p:sp>
      <p:sp>
        <p:nvSpPr>
          <p:cNvPr id="8" name="Footer Placeholder 7"/>
          <p:cNvSpPr>
            <a:spLocks noGrp="1"/>
          </p:cNvSpPr>
          <p:nvPr>
            <p:ph type="ftr" sz="quarter" idx="11"/>
          </p:nvPr>
        </p:nvSpPr>
        <p:spPr/>
        <p:txBody>
          <a:bodyPr/>
          <a:lstStyle/>
          <a:p>
            <a:r>
              <a:rPr lang="en-US"/>
              <a:t>SDSI Springboard Prorietary &amp; Confidential</a:t>
            </a:r>
            <a:endParaRPr lang="en-US" dirty="0"/>
          </a:p>
        </p:txBody>
      </p:sp>
      <p:sp>
        <p:nvSpPr>
          <p:cNvPr id="9" name="Slide Number Placeholder 8"/>
          <p:cNvSpPr>
            <a:spLocks noGrp="1"/>
          </p:cNvSpPr>
          <p:nvPr>
            <p:ph type="sldNum" sz="quarter" idx="12"/>
          </p:nvPr>
        </p:nvSpPr>
        <p:spPr/>
        <p:txBody>
          <a:bodyPr/>
          <a:lstStyle/>
          <a:p>
            <a:fld id="{07BDA026-5D5B-45C9-ABD2-6FB6B2FDDFA4}" type="slidenum">
              <a:rPr lang="en-US" smtClean="0"/>
              <a:t>‹#›</a:t>
            </a:fld>
            <a:endParaRPr lang="en-US" dirty="0"/>
          </a:p>
        </p:txBody>
      </p:sp>
    </p:spTree>
    <p:extLst>
      <p:ext uri="{BB962C8B-B14F-4D97-AF65-F5344CB8AC3E}">
        <p14:creationId xmlns:p14="http://schemas.microsoft.com/office/powerpoint/2010/main" val="1778697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21B9F59-14C7-4EE8-8139-946D654C1480}" type="datetime1">
              <a:rPr lang="en-US" smtClean="0"/>
              <a:t>7/10/2017</a:t>
            </a:fld>
            <a:endParaRPr lang="en-US" dirty="0"/>
          </a:p>
        </p:txBody>
      </p:sp>
      <p:sp>
        <p:nvSpPr>
          <p:cNvPr id="4" name="Footer Placeholder 3"/>
          <p:cNvSpPr>
            <a:spLocks noGrp="1"/>
          </p:cNvSpPr>
          <p:nvPr>
            <p:ph type="ftr" sz="quarter" idx="11"/>
          </p:nvPr>
        </p:nvSpPr>
        <p:spPr/>
        <p:txBody>
          <a:bodyPr/>
          <a:lstStyle/>
          <a:p>
            <a:r>
              <a:rPr lang="en-US"/>
              <a:t>SDSI Springboard Prorietary &amp; Confidential</a:t>
            </a:r>
            <a:endParaRPr lang="en-US" dirty="0"/>
          </a:p>
        </p:txBody>
      </p:sp>
      <p:sp>
        <p:nvSpPr>
          <p:cNvPr id="5" name="Slide Number Placeholder 4"/>
          <p:cNvSpPr>
            <a:spLocks noGrp="1"/>
          </p:cNvSpPr>
          <p:nvPr>
            <p:ph type="sldNum" sz="quarter" idx="12"/>
          </p:nvPr>
        </p:nvSpPr>
        <p:spPr/>
        <p:txBody>
          <a:bodyPr/>
          <a:lstStyle/>
          <a:p>
            <a:fld id="{07BDA026-5D5B-45C9-ABD2-6FB6B2FDDFA4}" type="slidenum">
              <a:rPr lang="en-US" smtClean="0"/>
              <a:t>‹#›</a:t>
            </a:fld>
            <a:endParaRPr lang="en-US" dirty="0"/>
          </a:p>
        </p:txBody>
      </p:sp>
    </p:spTree>
    <p:extLst>
      <p:ext uri="{BB962C8B-B14F-4D97-AF65-F5344CB8AC3E}">
        <p14:creationId xmlns:p14="http://schemas.microsoft.com/office/powerpoint/2010/main" val="464729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493786-89B2-4B32-8901-D67CDD0E1F10}" type="datetime1">
              <a:rPr lang="en-US" smtClean="0"/>
              <a:t>7/10/2017</a:t>
            </a:fld>
            <a:endParaRPr lang="en-US" dirty="0"/>
          </a:p>
        </p:txBody>
      </p:sp>
      <p:sp>
        <p:nvSpPr>
          <p:cNvPr id="3" name="Footer Placeholder 2"/>
          <p:cNvSpPr>
            <a:spLocks noGrp="1"/>
          </p:cNvSpPr>
          <p:nvPr>
            <p:ph type="ftr" sz="quarter" idx="11"/>
          </p:nvPr>
        </p:nvSpPr>
        <p:spPr/>
        <p:txBody>
          <a:bodyPr/>
          <a:lstStyle/>
          <a:p>
            <a:r>
              <a:rPr lang="en-US"/>
              <a:t>SDSI Springboard Prorietary &amp; Confidential</a:t>
            </a:r>
            <a:endParaRPr lang="en-US" dirty="0"/>
          </a:p>
        </p:txBody>
      </p:sp>
      <p:sp>
        <p:nvSpPr>
          <p:cNvPr id="4" name="Slide Number Placeholder 3"/>
          <p:cNvSpPr>
            <a:spLocks noGrp="1"/>
          </p:cNvSpPr>
          <p:nvPr>
            <p:ph type="sldNum" sz="quarter" idx="12"/>
          </p:nvPr>
        </p:nvSpPr>
        <p:spPr/>
        <p:txBody>
          <a:bodyPr/>
          <a:lstStyle/>
          <a:p>
            <a:fld id="{07BDA026-5D5B-45C9-ABD2-6FB6B2FDDFA4}" type="slidenum">
              <a:rPr lang="en-US" smtClean="0"/>
              <a:t>‹#›</a:t>
            </a:fld>
            <a:endParaRPr lang="en-US" dirty="0"/>
          </a:p>
        </p:txBody>
      </p:sp>
    </p:spTree>
    <p:extLst>
      <p:ext uri="{BB962C8B-B14F-4D97-AF65-F5344CB8AC3E}">
        <p14:creationId xmlns:p14="http://schemas.microsoft.com/office/powerpoint/2010/main" val="1687863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77" y="337278"/>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711877" y="777563"/>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82777" y="205321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7D06606-34AE-42D9-A959-047484D19641}" type="datetime1">
              <a:rPr lang="en-US" smtClean="0"/>
              <a:t>7/10/2017</a:t>
            </a:fld>
            <a:endParaRPr lang="en-US" dirty="0"/>
          </a:p>
        </p:txBody>
      </p:sp>
      <p:sp>
        <p:nvSpPr>
          <p:cNvPr id="6" name="Footer Placeholder 5"/>
          <p:cNvSpPr>
            <a:spLocks noGrp="1"/>
          </p:cNvSpPr>
          <p:nvPr>
            <p:ph type="ftr" sz="quarter" idx="11"/>
          </p:nvPr>
        </p:nvSpPr>
        <p:spPr/>
        <p:txBody>
          <a:bodyPr/>
          <a:lstStyle/>
          <a:p>
            <a:r>
              <a:rPr lang="en-US"/>
              <a:t>SDSI Springboard Prorietary &amp; Confidential</a:t>
            </a:r>
            <a:endParaRPr lang="en-US" dirty="0"/>
          </a:p>
        </p:txBody>
      </p:sp>
      <p:sp>
        <p:nvSpPr>
          <p:cNvPr id="7" name="Slide Number Placeholder 6"/>
          <p:cNvSpPr>
            <a:spLocks noGrp="1"/>
          </p:cNvSpPr>
          <p:nvPr>
            <p:ph type="sldNum" sz="quarter" idx="12"/>
          </p:nvPr>
        </p:nvSpPr>
        <p:spPr/>
        <p:txBody>
          <a:bodyPr/>
          <a:lstStyle/>
          <a:p>
            <a:fld id="{07BDA026-5D5B-45C9-ABD2-6FB6B2FDDFA4}" type="slidenum">
              <a:rPr lang="en-US" smtClean="0"/>
              <a:t>‹#›</a:t>
            </a:fld>
            <a:endParaRPr lang="en-US" dirty="0"/>
          </a:p>
        </p:txBody>
      </p:sp>
    </p:spTree>
    <p:extLst>
      <p:ext uri="{BB962C8B-B14F-4D97-AF65-F5344CB8AC3E}">
        <p14:creationId xmlns:p14="http://schemas.microsoft.com/office/powerpoint/2010/main" val="697692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77"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826177" y="995363"/>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482777"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42512C-91E6-4D27-9836-B3D4E89FF910}" type="datetime1">
              <a:rPr lang="en-US" smtClean="0"/>
              <a:t>7/10/2017</a:t>
            </a:fld>
            <a:endParaRPr lang="en-US" dirty="0"/>
          </a:p>
        </p:txBody>
      </p:sp>
      <p:sp>
        <p:nvSpPr>
          <p:cNvPr id="6" name="Footer Placeholder 5"/>
          <p:cNvSpPr>
            <a:spLocks noGrp="1"/>
          </p:cNvSpPr>
          <p:nvPr>
            <p:ph type="ftr" sz="quarter" idx="11"/>
          </p:nvPr>
        </p:nvSpPr>
        <p:spPr/>
        <p:txBody>
          <a:bodyPr/>
          <a:lstStyle/>
          <a:p>
            <a:r>
              <a:rPr lang="en-US"/>
              <a:t>SDSI Springboard Prorietary &amp; Confidential</a:t>
            </a:r>
            <a:endParaRPr lang="en-US" dirty="0"/>
          </a:p>
        </p:txBody>
      </p:sp>
      <p:sp>
        <p:nvSpPr>
          <p:cNvPr id="7" name="Slide Number Placeholder 6"/>
          <p:cNvSpPr>
            <a:spLocks noGrp="1"/>
          </p:cNvSpPr>
          <p:nvPr>
            <p:ph type="sldNum" sz="quarter" idx="12"/>
          </p:nvPr>
        </p:nvSpPr>
        <p:spPr/>
        <p:txBody>
          <a:bodyPr/>
          <a:lstStyle/>
          <a:p>
            <a:fld id="{07BDA026-5D5B-45C9-ABD2-6FB6B2FDDFA4}" type="slidenum">
              <a:rPr lang="en-US" smtClean="0"/>
              <a:t>‹#›</a:t>
            </a:fld>
            <a:endParaRPr lang="en-US" dirty="0"/>
          </a:p>
        </p:txBody>
      </p:sp>
    </p:spTree>
    <p:extLst>
      <p:ext uri="{BB962C8B-B14F-4D97-AF65-F5344CB8AC3E}">
        <p14:creationId xmlns:p14="http://schemas.microsoft.com/office/powerpoint/2010/main" val="364671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82777" y="284061"/>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482777" y="1840616"/>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482777"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A3438D-4834-4F88-AAAA-EE8A997C8EF2}" type="datetime1">
              <a:rPr lang="en-US" smtClean="0"/>
              <a:t>7/10/2017</a:t>
            </a:fld>
            <a:endParaRPr lang="en-US" dirty="0"/>
          </a:p>
        </p:txBody>
      </p:sp>
      <p:sp>
        <p:nvSpPr>
          <p:cNvPr id="5" name="Footer Placeholder 4"/>
          <p:cNvSpPr>
            <a:spLocks noGrp="1"/>
          </p:cNvSpPr>
          <p:nvPr>
            <p:ph type="ftr" sz="quarter" idx="3"/>
          </p:nvPr>
        </p:nvSpPr>
        <p:spPr>
          <a:xfrm>
            <a:off x="4683177" y="6356350"/>
            <a:ext cx="4114800" cy="365125"/>
          </a:xfrm>
          <a:prstGeom prst="rect">
            <a:avLst/>
          </a:prstGeom>
        </p:spPr>
        <p:txBody>
          <a:bodyPr vert="horz" lIns="91440" tIns="45720" rIns="91440" bIns="45720" rtlCol="0" anchor="ctr"/>
          <a:lstStyle>
            <a:lvl1pPr algn="ctr">
              <a:defRPr sz="1200" b="1">
                <a:solidFill>
                  <a:schemeClr val="tx1">
                    <a:tint val="75000"/>
                  </a:schemeClr>
                </a:solidFill>
              </a:defRPr>
            </a:lvl1pPr>
          </a:lstStyle>
          <a:p>
            <a:r>
              <a:rPr lang="en-US"/>
              <a:t>SDSI Springboard Prorietary &amp; Confidential</a:t>
            </a:r>
            <a:endParaRPr lang="en-US" dirty="0"/>
          </a:p>
        </p:txBody>
      </p:sp>
      <p:sp>
        <p:nvSpPr>
          <p:cNvPr id="6" name="Slide Number Placeholder 5"/>
          <p:cNvSpPr>
            <a:spLocks noGrp="1"/>
          </p:cNvSpPr>
          <p:nvPr>
            <p:ph type="sldNum" sz="quarter" idx="4"/>
          </p:nvPr>
        </p:nvSpPr>
        <p:spPr>
          <a:xfrm>
            <a:off x="9255177" y="6356349"/>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BDA026-5D5B-45C9-ABD2-6FB6B2FDDFA4}" type="slidenum">
              <a:rPr lang="en-US" smtClean="0"/>
              <a:t>‹#›</a:t>
            </a:fld>
            <a:endParaRPr lang="en-US" dirty="0"/>
          </a:p>
        </p:txBody>
      </p:sp>
      <p:sp>
        <p:nvSpPr>
          <p:cNvPr id="8" name="Rectangle 7"/>
          <p:cNvSpPr/>
          <p:nvPr userDrawn="1"/>
        </p:nvSpPr>
        <p:spPr>
          <a:xfrm>
            <a:off x="0" y="0"/>
            <a:ext cx="1293866" cy="6856384"/>
          </a:xfrm>
          <a:prstGeom prst="rect">
            <a:avLst/>
          </a:prstGeom>
          <a:solidFill>
            <a:srgbClr val="05A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6328" y="6276236"/>
            <a:ext cx="1235308" cy="502358"/>
          </a:xfrm>
          <a:prstGeom prst="rect">
            <a:avLst/>
          </a:prstGeom>
        </p:spPr>
      </p:pic>
    </p:spTree>
    <p:extLst>
      <p:ext uri="{BB962C8B-B14F-4D97-AF65-F5344CB8AC3E}">
        <p14:creationId xmlns:p14="http://schemas.microsoft.com/office/powerpoint/2010/main" val="23433835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oleObject2.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oleObject" Target="../embeddings/oleObject3.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5.emf"/><Relationship Id="rId4" Type="http://schemas.openxmlformats.org/officeDocument/2006/relationships/oleObject" Target="../embeddings/oleObject4.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1"/>
          <p:cNvSpPr txBox="1">
            <a:spLocks noChangeArrowheads="1"/>
          </p:cNvSpPr>
          <p:nvPr/>
        </p:nvSpPr>
        <p:spPr bwMode="auto">
          <a:xfrm>
            <a:off x="2549577" y="1075745"/>
            <a:ext cx="82296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i="1">
                <a:solidFill>
                  <a:schemeClr val="tx1"/>
                </a:solidFill>
                <a:latin typeface="Arial" panose="020B0604020202020204" pitchFamily="34" charset="0"/>
                <a:ea typeface="ＭＳ Ｐゴシック" panose="020B0600070205080204" pitchFamily="34" charset="-128"/>
              </a:defRPr>
            </a:lvl1pPr>
            <a:lvl2pPr marL="742950" indent="-285750">
              <a:defRPr sz="1600" b="1" i="1">
                <a:solidFill>
                  <a:schemeClr val="tx1"/>
                </a:solidFill>
                <a:latin typeface="Arial" panose="020B0604020202020204" pitchFamily="34" charset="0"/>
                <a:ea typeface="ＭＳ Ｐゴシック" panose="020B0600070205080204" pitchFamily="34" charset="-128"/>
              </a:defRPr>
            </a:lvl2pPr>
            <a:lvl3pPr marL="1143000" indent="-228600">
              <a:defRPr sz="1600" b="1" i="1">
                <a:solidFill>
                  <a:schemeClr val="tx1"/>
                </a:solidFill>
                <a:latin typeface="Arial" panose="020B0604020202020204" pitchFamily="34" charset="0"/>
                <a:ea typeface="ＭＳ Ｐゴシック" panose="020B0600070205080204" pitchFamily="34" charset="-128"/>
              </a:defRPr>
            </a:lvl3pPr>
            <a:lvl4pPr marL="1600200" indent="-228600">
              <a:defRPr sz="1600" b="1" i="1">
                <a:solidFill>
                  <a:schemeClr val="tx1"/>
                </a:solidFill>
                <a:latin typeface="Arial" panose="020B0604020202020204" pitchFamily="34" charset="0"/>
                <a:ea typeface="ＭＳ Ｐゴシック" panose="020B0600070205080204" pitchFamily="34" charset="-128"/>
              </a:defRPr>
            </a:lvl4pPr>
            <a:lvl5pPr marL="2057400" indent="-228600">
              <a:defRPr sz="1600" b="1"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4800" dirty="0">
                <a:latin typeface="+mn-lt"/>
              </a:rPr>
              <a:t> SDSI SPRINGBOARD PRESENTATION TEMPLATE</a:t>
            </a:r>
          </a:p>
        </p:txBody>
      </p:sp>
      <p:sp>
        <p:nvSpPr>
          <p:cNvPr id="4099" name="TextBox 1"/>
          <p:cNvSpPr txBox="1">
            <a:spLocks noChangeArrowheads="1"/>
          </p:cNvSpPr>
          <p:nvPr/>
        </p:nvSpPr>
        <p:spPr bwMode="auto">
          <a:xfrm>
            <a:off x="2549577" y="5461226"/>
            <a:ext cx="8382000" cy="830997"/>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rIns="0">
            <a:spAutoFit/>
          </a:bodyPr>
          <a:lstStyle>
            <a:lvl1pPr>
              <a:defRPr sz="1600" b="1" i="1">
                <a:solidFill>
                  <a:schemeClr val="tx1"/>
                </a:solidFill>
                <a:latin typeface="Arial" panose="020B0604020202020204" pitchFamily="34" charset="0"/>
                <a:ea typeface="ＭＳ Ｐゴシック" panose="020B0600070205080204" pitchFamily="34" charset="-128"/>
              </a:defRPr>
            </a:lvl1pPr>
            <a:lvl2pPr marL="742950" indent="-285750">
              <a:defRPr sz="1600" b="1" i="1">
                <a:solidFill>
                  <a:schemeClr val="tx1"/>
                </a:solidFill>
                <a:latin typeface="Arial" panose="020B0604020202020204" pitchFamily="34" charset="0"/>
                <a:ea typeface="ＭＳ Ｐゴシック" panose="020B0600070205080204" pitchFamily="34" charset="-128"/>
              </a:defRPr>
            </a:lvl2pPr>
            <a:lvl3pPr marL="1143000" indent="-228600">
              <a:defRPr sz="1600" b="1" i="1">
                <a:solidFill>
                  <a:schemeClr val="tx1"/>
                </a:solidFill>
                <a:latin typeface="Arial" panose="020B0604020202020204" pitchFamily="34" charset="0"/>
                <a:ea typeface="ＭＳ Ｐゴシック" panose="020B0600070205080204" pitchFamily="34" charset="-128"/>
              </a:defRPr>
            </a:lvl3pPr>
            <a:lvl4pPr marL="1600200" indent="-228600">
              <a:defRPr sz="1600" b="1" i="1">
                <a:solidFill>
                  <a:schemeClr val="tx1"/>
                </a:solidFill>
                <a:latin typeface="Arial" panose="020B0604020202020204" pitchFamily="34" charset="0"/>
                <a:ea typeface="ＭＳ Ｐゴシック" panose="020B0600070205080204" pitchFamily="34" charset="-128"/>
              </a:defRPr>
            </a:lvl4pPr>
            <a:lvl5pPr marL="2057400" indent="-228600">
              <a:defRPr sz="1600" b="1"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400" i="0" dirty="0">
                <a:latin typeface="+mn-lt"/>
              </a:rPr>
              <a:t>THERE ARE HELPFUL TIPS FOR MOST SLIDES - SEE NOTES SECTION OR USE ‘NOTES VIEW’ IN POWER POINT</a:t>
            </a:r>
          </a:p>
        </p:txBody>
      </p:sp>
      <p:sp>
        <p:nvSpPr>
          <p:cNvPr id="2" name="Footer Placeholder 1"/>
          <p:cNvSpPr>
            <a:spLocks noGrp="1"/>
          </p:cNvSpPr>
          <p:nvPr>
            <p:ph type="ftr" sz="quarter" idx="11"/>
          </p:nvPr>
        </p:nvSpPr>
        <p:spPr/>
        <p:txBody>
          <a:bodyPr/>
          <a:lstStyle/>
          <a:p>
            <a:r>
              <a:rPr lang="en-US" dirty="0"/>
              <a:t>SDSI Springboard Proprietary &amp; Confidential</a:t>
            </a:r>
          </a:p>
        </p:txBody>
      </p:sp>
      <p:sp>
        <p:nvSpPr>
          <p:cNvPr id="3" name="TextBox 2"/>
          <p:cNvSpPr txBox="1"/>
          <p:nvPr/>
        </p:nvSpPr>
        <p:spPr>
          <a:xfrm>
            <a:off x="1463727" y="3026813"/>
            <a:ext cx="10401300" cy="2053383"/>
          </a:xfrm>
          <a:prstGeom prst="rect">
            <a:avLst/>
          </a:prstGeom>
          <a:noFill/>
          <a:ln w="3175">
            <a:noFill/>
          </a:ln>
        </p:spPr>
        <p:txBody>
          <a:bodyPr wrap="square" rtlCol="0" anchor="b">
            <a:spAutoFit/>
          </a:bodyPr>
          <a:lstStyle/>
          <a:p>
            <a:pPr algn="ctr">
              <a:lnSpc>
                <a:spcPct val="114000"/>
              </a:lnSpc>
            </a:pPr>
            <a:r>
              <a:rPr lang="en-US" sz="2400" i="1" dirty="0">
                <a:latin typeface="Arial" charset="0"/>
              </a:rPr>
              <a:t>The SDSI Springboard Presentation Template is the foundation of your SDSI Springboard mentoring process. It is your fluid business plan in a presentation format that is suitable for potential investors and strategic partners</a:t>
            </a:r>
          </a:p>
          <a:p>
            <a:endParaRPr lang="en-US" i="1" dirty="0"/>
          </a:p>
        </p:txBody>
      </p:sp>
    </p:spTree>
    <p:extLst>
      <p:ext uri="{BB962C8B-B14F-4D97-AF65-F5344CB8AC3E}">
        <p14:creationId xmlns:p14="http://schemas.microsoft.com/office/powerpoint/2010/main" val="3863475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514061" y="1063487"/>
            <a:ext cx="10147851" cy="3736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1600" b="1" i="1">
                <a:solidFill>
                  <a:schemeClr val="tx1"/>
                </a:solidFill>
                <a:latin typeface="Arial" pitchFamily="34" charset="0"/>
                <a:ea typeface="ＭＳ Ｐゴシック" pitchFamily="34" charset="-128"/>
              </a:defRPr>
            </a:lvl1pPr>
            <a:lvl2pPr marL="742950" indent="-285750" eaLnBrk="0" hangingPunct="0">
              <a:defRPr sz="1600" b="1" i="1">
                <a:solidFill>
                  <a:schemeClr val="tx1"/>
                </a:solidFill>
                <a:latin typeface="Arial" pitchFamily="34" charset="0"/>
                <a:ea typeface="ＭＳ Ｐゴシック" pitchFamily="34" charset="-128"/>
              </a:defRPr>
            </a:lvl2pPr>
            <a:lvl3pPr marL="1143000" indent="-228600" eaLnBrk="0" hangingPunct="0">
              <a:defRPr sz="1600" b="1" i="1">
                <a:solidFill>
                  <a:schemeClr val="tx1"/>
                </a:solidFill>
                <a:latin typeface="Arial" pitchFamily="34" charset="0"/>
                <a:ea typeface="ＭＳ Ｐゴシック" pitchFamily="34" charset="-128"/>
              </a:defRPr>
            </a:lvl3pPr>
            <a:lvl4pPr marL="1600200" indent="-228600" eaLnBrk="0" hangingPunct="0">
              <a:defRPr sz="1600" b="1" i="1">
                <a:solidFill>
                  <a:schemeClr val="tx1"/>
                </a:solidFill>
                <a:latin typeface="Arial" pitchFamily="34" charset="0"/>
                <a:ea typeface="ＭＳ Ｐゴシック" pitchFamily="34" charset="-128"/>
              </a:defRPr>
            </a:lvl4pPr>
            <a:lvl5pPr marL="2057400" indent="-228600" eaLnBrk="0" hangingPunct="0">
              <a:defRPr sz="1600" b="1"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9pPr>
          </a:lstStyle>
          <a:p>
            <a:pPr eaLnBrk="1" hangingPunct="1">
              <a:defRPr/>
            </a:pPr>
            <a:endParaRPr lang="en-US" altLang="en-US" sz="2000" b="0" i="0" dirty="0">
              <a:latin typeface="+mn-lt"/>
            </a:endParaRPr>
          </a:p>
          <a:p>
            <a:pPr eaLnBrk="1" hangingPunct="1">
              <a:buFontTx/>
              <a:buChar char="•"/>
              <a:defRPr/>
            </a:pPr>
            <a:endParaRPr lang="en-US" altLang="en-US" sz="2000" b="0" i="0" dirty="0">
              <a:latin typeface="+mn-lt"/>
            </a:endParaRPr>
          </a:p>
          <a:p>
            <a:pPr eaLnBrk="1" hangingPunct="1">
              <a:lnSpc>
                <a:spcPct val="114000"/>
              </a:lnSpc>
              <a:defRPr/>
            </a:pPr>
            <a:r>
              <a:rPr lang="en-US" altLang="en-US" sz="2000" b="0" i="0" dirty="0">
                <a:latin typeface="+mn-lt"/>
              </a:rPr>
              <a:t>“</a:t>
            </a:r>
            <a:r>
              <a:rPr lang="en-US" altLang="ja-JP" sz="2000" u="sng" dirty="0">
                <a:solidFill>
                  <a:srgbClr val="FF0000"/>
                </a:solidFill>
                <a:latin typeface="+mn-lt"/>
              </a:rPr>
              <a:t>FOR</a:t>
            </a:r>
            <a:r>
              <a:rPr lang="en-US" altLang="ja-JP" sz="2000" b="0" i="0" dirty="0">
                <a:latin typeface="+mn-lt"/>
              </a:rPr>
              <a:t> sports and active lifestyle (SAL) industry stakeholders</a:t>
            </a:r>
            <a:r>
              <a:rPr lang="en-US" altLang="ja-JP" sz="2000" b="0" i="0" u="sng" dirty="0">
                <a:solidFill>
                  <a:srgbClr val="FF0000"/>
                </a:solidFill>
                <a:latin typeface="+mn-lt"/>
              </a:rPr>
              <a:t> </a:t>
            </a:r>
            <a:r>
              <a:rPr lang="en-US" altLang="ja-JP" sz="2000" u="sng" dirty="0">
                <a:solidFill>
                  <a:srgbClr val="FF0000"/>
                </a:solidFill>
                <a:latin typeface="+mn-lt"/>
              </a:rPr>
              <a:t>WHO</a:t>
            </a:r>
            <a:r>
              <a:rPr lang="en-US" altLang="ja-JP" sz="2000" b="0" i="0" dirty="0">
                <a:solidFill>
                  <a:srgbClr val="FF0000"/>
                </a:solidFill>
                <a:latin typeface="+mn-lt"/>
              </a:rPr>
              <a:t> </a:t>
            </a:r>
            <a:r>
              <a:rPr lang="en-US" altLang="ja-JP" sz="2000" b="0" i="0" dirty="0">
                <a:latin typeface="+mn-lt"/>
              </a:rPr>
              <a:t>are committed to the development of SAL business and the expansion of the SAL industry, </a:t>
            </a:r>
            <a:r>
              <a:rPr lang="en-US" altLang="ja-JP" sz="2000" u="sng" dirty="0">
                <a:solidFill>
                  <a:srgbClr val="FF0000"/>
                </a:solidFill>
                <a:latin typeface="+mn-lt"/>
              </a:rPr>
              <a:t>SDSI IS</a:t>
            </a:r>
            <a:r>
              <a:rPr lang="en-US" altLang="ja-JP" sz="2000" b="0" i="0" dirty="0">
                <a:latin typeface="+mn-lt"/>
              </a:rPr>
              <a:t> the only nonprofit organization </a:t>
            </a:r>
            <a:r>
              <a:rPr lang="en-US" altLang="ja-JP" sz="2000" u="sng" dirty="0">
                <a:solidFill>
                  <a:srgbClr val="FF0000"/>
                </a:solidFill>
                <a:latin typeface="+mn-lt"/>
              </a:rPr>
              <a:t>THAT</a:t>
            </a:r>
            <a:r>
              <a:rPr lang="en-US" altLang="ja-JP" sz="2000" b="0" i="0" dirty="0">
                <a:latin typeface="+mn-lt"/>
              </a:rPr>
              <a:t> provides business mentoring, executive level networking, strategic partnership building, collaboration opportunities, industry research and business education for the SAL industry. </a:t>
            </a:r>
            <a:r>
              <a:rPr lang="en-US" altLang="ja-JP" sz="2000" u="sng" dirty="0">
                <a:solidFill>
                  <a:srgbClr val="FF0000"/>
                </a:solidFill>
                <a:latin typeface="+mn-lt"/>
              </a:rPr>
              <a:t>UNLIKE</a:t>
            </a:r>
            <a:r>
              <a:rPr lang="en-US" altLang="ja-JP" sz="2000" b="0" i="0" dirty="0">
                <a:latin typeface="+mn-lt"/>
              </a:rPr>
              <a:t> other membership based nonprofits, </a:t>
            </a:r>
            <a:r>
              <a:rPr lang="en-US" altLang="ja-JP" sz="2000" dirty="0">
                <a:solidFill>
                  <a:srgbClr val="FF0000"/>
                </a:solidFill>
                <a:latin typeface="+mn-lt"/>
              </a:rPr>
              <a:t>OUR </a:t>
            </a:r>
            <a:r>
              <a:rPr lang="en-US" altLang="ja-JP" sz="2000" b="0" i="0" dirty="0">
                <a:latin typeface="+mn-lt"/>
              </a:rPr>
              <a:t>organization is dedicated solely to driving the SAL industry and economy.</a:t>
            </a:r>
          </a:p>
          <a:p>
            <a:pPr eaLnBrk="1" hangingPunct="1">
              <a:buFontTx/>
              <a:buChar char="•"/>
              <a:defRPr/>
            </a:pPr>
            <a:endParaRPr lang="en-US" altLang="en-US" sz="2000" dirty="0">
              <a:latin typeface="+mn-lt"/>
            </a:endParaRPr>
          </a:p>
          <a:p>
            <a:pPr eaLnBrk="1" hangingPunct="1">
              <a:buFontTx/>
              <a:buChar char="•"/>
              <a:defRPr/>
            </a:pPr>
            <a:endParaRPr lang="en-US" altLang="en-US" sz="2000" dirty="0">
              <a:latin typeface="+mn-lt"/>
            </a:endParaRPr>
          </a:p>
          <a:p>
            <a:pPr eaLnBrk="1" hangingPunct="1">
              <a:defRPr/>
            </a:pPr>
            <a:endParaRPr lang="en-US" altLang="en-US" sz="2000" dirty="0"/>
          </a:p>
        </p:txBody>
      </p:sp>
      <p:sp>
        <p:nvSpPr>
          <p:cNvPr id="22531" name="TextBox 1"/>
          <p:cNvSpPr txBox="1">
            <a:spLocks noChangeArrowheads="1"/>
          </p:cNvSpPr>
          <p:nvPr/>
        </p:nvSpPr>
        <p:spPr bwMode="auto">
          <a:xfrm>
            <a:off x="1514062" y="130175"/>
            <a:ext cx="508773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b="1" i="1">
                <a:solidFill>
                  <a:schemeClr val="tx1"/>
                </a:solidFill>
                <a:latin typeface="Arial" panose="020B0604020202020204" pitchFamily="34" charset="0"/>
                <a:ea typeface="ＭＳ Ｐゴシック" panose="020B0600070205080204" pitchFamily="34" charset="-128"/>
              </a:defRPr>
            </a:lvl1pPr>
            <a:lvl2pPr marL="742950" indent="-285750">
              <a:defRPr sz="1600" b="1" i="1">
                <a:solidFill>
                  <a:schemeClr val="tx1"/>
                </a:solidFill>
                <a:latin typeface="Arial" panose="020B0604020202020204" pitchFamily="34" charset="0"/>
                <a:ea typeface="ＭＳ Ｐゴシック" panose="020B0600070205080204" pitchFamily="34" charset="-128"/>
              </a:defRPr>
            </a:lvl2pPr>
            <a:lvl3pPr marL="1143000" indent="-228600">
              <a:defRPr sz="1600" b="1" i="1">
                <a:solidFill>
                  <a:schemeClr val="tx1"/>
                </a:solidFill>
                <a:latin typeface="Arial" panose="020B0604020202020204" pitchFamily="34" charset="0"/>
                <a:ea typeface="ＭＳ Ｐゴシック" panose="020B0600070205080204" pitchFamily="34" charset="-128"/>
              </a:defRPr>
            </a:lvl3pPr>
            <a:lvl4pPr marL="1600200" indent="-228600">
              <a:defRPr sz="1600" b="1" i="1">
                <a:solidFill>
                  <a:schemeClr val="tx1"/>
                </a:solidFill>
                <a:latin typeface="Arial" panose="020B0604020202020204" pitchFamily="34" charset="0"/>
                <a:ea typeface="ＭＳ Ｐゴシック" panose="020B0600070205080204" pitchFamily="34" charset="-128"/>
              </a:defRPr>
            </a:lvl4pPr>
            <a:lvl5pPr marL="2057400" indent="-228600">
              <a:defRPr sz="1600" b="1"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4000" b="0" u="sng" dirty="0">
                <a:latin typeface="+mn-lt"/>
              </a:rPr>
              <a:t>BUSINESS DESCRIPTION</a:t>
            </a:r>
            <a:endParaRPr lang="en-US" altLang="en-US" sz="4000" b="0" dirty="0">
              <a:latin typeface="+mn-lt"/>
            </a:endParaRPr>
          </a:p>
        </p:txBody>
      </p:sp>
      <p:sp>
        <p:nvSpPr>
          <p:cNvPr id="2" name="Footer Placeholder 1"/>
          <p:cNvSpPr>
            <a:spLocks noGrp="1"/>
          </p:cNvSpPr>
          <p:nvPr>
            <p:ph type="ftr" sz="quarter" idx="11"/>
          </p:nvPr>
        </p:nvSpPr>
        <p:spPr/>
        <p:txBody>
          <a:bodyPr/>
          <a:lstStyle/>
          <a:p>
            <a:r>
              <a:rPr lang="en-US"/>
              <a:t>SDSI Springboard Prorietary &amp; Confidential</a:t>
            </a:r>
            <a:endParaRPr lang="en-US" dirty="0"/>
          </a:p>
        </p:txBody>
      </p:sp>
    </p:spTree>
    <p:extLst>
      <p:ext uri="{BB962C8B-B14F-4D97-AF65-F5344CB8AC3E}">
        <p14:creationId xmlns:p14="http://schemas.microsoft.com/office/powerpoint/2010/main" val="44269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3"/>
          <p:cNvSpPr txBox="1">
            <a:spLocks noChangeArrowheads="1"/>
          </p:cNvSpPr>
          <p:nvPr/>
        </p:nvSpPr>
        <p:spPr bwMode="auto">
          <a:xfrm>
            <a:off x="3184525" y="5116514"/>
            <a:ext cx="18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b="1" i="1">
                <a:solidFill>
                  <a:schemeClr val="tx1"/>
                </a:solidFill>
                <a:latin typeface="Arial" charset="0"/>
                <a:ea typeface="ＭＳ Ｐゴシック" charset="0"/>
              </a:defRPr>
            </a:lvl1pPr>
            <a:lvl2pPr marL="742950" indent="-285750" eaLnBrk="0" hangingPunct="0">
              <a:defRPr sz="1600" b="1" i="1">
                <a:solidFill>
                  <a:schemeClr val="tx1"/>
                </a:solidFill>
                <a:latin typeface="Arial" charset="0"/>
                <a:ea typeface="ＭＳ Ｐゴシック" charset="0"/>
              </a:defRPr>
            </a:lvl2pPr>
            <a:lvl3pPr marL="1143000" indent="-228600" eaLnBrk="0" hangingPunct="0">
              <a:defRPr sz="1600" b="1" i="1">
                <a:solidFill>
                  <a:schemeClr val="tx1"/>
                </a:solidFill>
                <a:latin typeface="Arial" charset="0"/>
                <a:ea typeface="ＭＳ Ｐゴシック" charset="0"/>
              </a:defRPr>
            </a:lvl3pPr>
            <a:lvl4pPr marL="1600200" indent="-228600" eaLnBrk="0" hangingPunct="0">
              <a:defRPr sz="1600" b="1" i="1">
                <a:solidFill>
                  <a:schemeClr val="tx1"/>
                </a:solidFill>
                <a:latin typeface="Arial" charset="0"/>
                <a:ea typeface="ＭＳ Ｐゴシック" charset="0"/>
              </a:defRPr>
            </a:lvl4pPr>
            <a:lvl5pPr marL="2057400" indent="-228600" eaLnBrk="0" hangingPunct="0">
              <a:defRPr sz="1600" b="1" i="1">
                <a:solidFill>
                  <a:schemeClr val="tx1"/>
                </a:solidFill>
                <a:latin typeface="Arial" charset="0"/>
                <a:ea typeface="ＭＳ Ｐゴシック" charset="0"/>
              </a:defRPr>
            </a:lvl5pPr>
            <a:lvl6pPr marL="2514600" indent="-228600" eaLnBrk="0" fontAlgn="base" hangingPunct="0">
              <a:spcBef>
                <a:spcPct val="0"/>
              </a:spcBef>
              <a:spcAft>
                <a:spcPct val="0"/>
              </a:spcAft>
              <a:defRPr sz="1600" b="1" i="1">
                <a:solidFill>
                  <a:schemeClr val="tx1"/>
                </a:solidFill>
                <a:latin typeface="Arial" charset="0"/>
                <a:ea typeface="ＭＳ Ｐゴシック" charset="0"/>
              </a:defRPr>
            </a:lvl6pPr>
            <a:lvl7pPr marL="2971800" indent="-228600" eaLnBrk="0" fontAlgn="base" hangingPunct="0">
              <a:spcBef>
                <a:spcPct val="0"/>
              </a:spcBef>
              <a:spcAft>
                <a:spcPct val="0"/>
              </a:spcAft>
              <a:defRPr sz="1600" b="1" i="1">
                <a:solidFill>
                  <a:schemeClr val="tx1"/>
                </a:solidFill>
                <a:latin typeface="Arial" charset="0"/>
                <a:ea typeface="ＭＳ Ｐゴシック" charset="0"/>
              </a:defRPr>
            </a:lvl7pPr>
            <a:lvl8pPr marL="3429000" indent="-228600" eaLnBrk="0" fontAlgn="base" hangingPunct="0">
              <a:spcBef>
                <a:spcPct val="0"/>
              </a:spcBef>
              <a:spcAft>
                <a:spcPct val="0"/>
              </a:spcAft>
              <a:defRPr sz="1600" b="1" i="1">
                <a:solidFill>
                  <a:schemeClr val="tx1"/>
                </a:solidFill>
                <a:latin typeface="Arial" charset="0"/>
                <a:ea typeface="ＭＳ Ｐゴシック" charset="0"/>
              </a:defRPr>
            </a:lvl8pPr>
            <a:lvl9pPr marL="3886200" indent="-228600" eaLnBrk="0" fontAlgn="base" hangingPunct="0">
              <a:spcBef>
                <a:spcPct val="0"/>
              </a:spcBef>
              <a:spcAft>
                <a:spcPct val="0"/>
              </a:spcAft>
              <a:defRPr sz="1600" b="1" i="1">
                <a:solidFill>
                  <a:schemeClr val="tx1"/>
                </a:solidFill>
                <a:latin typeface="Arial" charset="0"/>
                <a:ea typeface="ＭＳ Ｐゴシック" charset="0"/>
              </a:defRPr>
            </a:lvl9pPr>
          </a:lstStyle>
          <a:p>
            <a:pPr eaLnBrk="1" hangingPunct="1">
              <a:defRPr/>
            </a:pPr>
            <a:endParaRPr lang="en-US" sz="2000" dirty="0"/>
          </a:p>
        </p:txBody>
      </p:sp>
      <p:sp>
        <p:nvSpPr>
          <p:cNvPr id="13315" name="Rectangle 5"/>
          <p:cNvSpPr>
            <a:spLocks noChangeArrowheads="1"/>
          </p:cNvSpPr>
          <p:nvPr/>
        </p:nvSpPr>
        <p:spPr bwMode="auto">
          <a:xfrm>
            <a:off x="4267200" y="2133600"/>
            <a:ext cx="1752600" cy="1295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sz="1600" b="1" i="1">
                <a:solidFill>
                  <a:schemeClr val="tx1"/>
                </a:solidFill>
                <a:latin typeface="Arial" pitchFamily="34" charset="0"/>
                <a:ea typeface="ＭＳ Ｐゴシック" pitchFamily="34" charset="-128"/>
              </a:defRPr>
            </a:lvl1pPr>
            <a:lvl2pPr marL="742950" indent="-285750" eaLnBrk="0" hangingPunct="0">
              <a:defRPr sz="1600" b="1" i="1">
                <a:solidFill>
                  <a:schemeClr val="tx1"/>
                </a:solidFill>
                <a:latin typeface="Arial" pitchFamily="34" charset="0"/>
                <a:ea typeface="ＭＳ Ｐゴシック" pitchFamily="34" charset="-128"/>
              </a:defRPr>
            </a:lvl2pPr>
            <a:lvl3pPr marL="1143000" indent="-228600" eaLnBrk="0" hangingPunct="0">
              <a:defRPr sz="1600" b="1" i="1">
                <a:solidFill>
                  <a:schemeClr val="tx1"/>
                </a:solidFill>
                <a:latin typeface="Arial" pitchFamily="34" charset="0"/>
                <a:ea typeface="ＭＳ Ｐゴシック" pitchFamily="34" charset="-128"/>
              </a:defRPr>
            </a:lvl3pPr>
            <a:lvl4pPr marL="1600200" indent="-228600" eaLnBrk="0" hangingPunct="0">
              <a:defRPr sz="1600" b="1" i="1">
                <a:solidFill>
                  <a:schemeClr val="tx1"/>
                </a:solidFill>
                <a:latin typeface="Arial" pitchFamily="34" charset="0"/>
                <a:ea typeface="ＭＳ Ｐゴシック" pitchFamily="34" charset="-128"/>
              </a:defRPr>
            </a:lvl4pPr>
            <a:lvl5pPr marL="2057400" indent="-228600" eaLnBrk="0" hangingPunct="0">
              <a:defRPr sz="1600" b="1"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9pPr>
          </a:lstStyle>
          <a:p>
            <a:pPr eaLnBrk="1" hangingPunct="1">
              <a:defRPr/>
            </a:pPr>
            <a:r>
              <a:rPr lang="en-US" altLang="en-US" sz="1400" dirty="0">
                <a:latin typeface="+mn-lt"/>
              </a:rPr>
              <a:t>YOUR COMPANY</a:t>
            </a:r>
          </a:p>
          <a:p>
            <a:pPr eaLnBrk="1" hangingPunct="1">
              <a:buFontTx/>
              <a:buChar char="•"/>
              <a:defRPr/>
            </a:pPr>
            <a:r>
              <a:rPr lang="en-US" altLang="en-US" sz="1400" dirty="0">
                <a:latin typeface="+mn-lt"/>
              </a:rPr>
              <a:t>Design</a:t>
            </a:r>
          </a:p>
          <a:p>
            <a:pPr eaLnBrk="1" hangingPunct="1">
              <a:buFontTx/>
              <a:buChar char="•"/>
              <a:defRPr/>
            </a:pPr>
            <a:r>
              <a:rPr lang="en-US" altLang="en-US" sz="1400" dirty="0">
                <a:latin typeface="+mn-lt"/>
              </a:rPr>
              <a:t>Manufacture</a:t>
            </a:r>
          </a:p>
          <a:p>
            <a:pPr eaLnBrk="1" hangingPunct="1">
              <a:buFontTx/>
              <a:buChar char="•"/>
              <a:defRPr/>
            </a:pPr>
            <a:r>
              <a:rPr lang="en-US" altLang="en-US" sz="1400" dirty="0">
                <a:latin typeface="+mn-lt"/>
              </a:rPr>
              <a:t>Assemble</a:t>
            </a:r>
          </a:p>
          <a:p>
            <a:pPr eaLnBrk="1" hangingPunct="1">
              <a:buFontTx/>
              <a:buChar char="•"/>
              <a:defRPr/>
            </a:pPr>
            <a:r>
              <a:rPr lang="en-US" altLang="en-US" sz="1400" dirty="0">
                <a:latin typeface="+mn-lt"/>
              </a:rPr>
              <a:t>Stock…</a:t>
            </a:r>
          </a:p>
        </p:txBody>
      </p:sp>
      <p:sp>
        <p:nvSpPr>
          <p:cNvPr id="13316" name="Rectangle 6"/>
          <p:cNvSpPr>
            <a:spLocks noChangeArrowheads="1"/>
          </p:cNvSpPr>
          <p:nvPr/>
        </p:nvSpPr>
        <p:spPr bwMode="auto">
          <a:xfrm>
            <a:off x="6400800" y="2971800"/>
            <a:ext cx="1143000"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sz="1400" dirty="0">
                <a:ea typeface="ＭＳ Ｐゴシック" charset="0"/>
              </a:rPr>
              <a:t>Distribution</a:t>
            </a:r>
          </a:p>
        </p:txBody>
      </p:sp>
      <p:sp>
        <p:nvSpPr>
          <p:cNvPr id="13317" name="Rectangle 7"/>
          <p:cNvSpPr>
            <a:spLocks noChangeArrowheads="1"/>
          </p:cNvSpPr>
          <p:nvPr/>
        </p:nvSpPr>
        <p:spPr bwMode="auto">
          <a:xfrm>
            <a:off x="8382000" y="3581400"/>
            <a:ext cx="914400"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defRPr/>
            </a:pPr>
            <a:endParaRPr lang="en-US" sz="1400" dirty="0">
              <a:ea typeface="ＭＳ Ｐゴシック" charset="0"/>
            </a:endParaRPr>
          </a:p>
        </p:txBody>
      </p:sp>
      <p:sp>
        <p:nvSpPr>
          <p:cNvPr id="13318" name="Rectangle 8"/>
          <p:cNvSpPr>
            <a:spLocks noChangeArrowheads="1"/>
          </p:cNvSpPr>
          <p:nvPr/>
        </p:nvSpPr>
        <p:spPr bwMode="auto">
          <a:xfrm>
            <a:off x="8382000" y="2971800"/>
            <a:ext cx="914400"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defRPr/>
            </a:pPr>
            <a:endParaRPr lang="en-US" sz="1400" dirty="0">
              <a:ea typeface="ＭＳ Ｐゴシック" charset="0"/>
            </a:endParaRPr>
          </a:p>
        </p:txBody>
      </p:sp>
      <p:sp>
        <p:nvSpPr>
          <p:cNvPr id="13319" name="Rectangle 9"/>
          <p:cNvSpPr>
            <a:spLocks noChangeArrowheads="1"/>
          </p:cNvSpPr>
          <p:nvPr/>
        </p:nvSpPr>
        <p:spPr bwMode="auto">
          <a:xfrm>
            <a:off x="8382000" y="2362200"/>
            <a:ext cx="914400"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sz="1400" dirty="0">
                <a:ea typeface="ＭＳ Ｐゴシック" charset="0"/>
              </a:rPr>
              <a:t>Users</a:t>
            </a:r>
          </a:p>
        </p:txBody>
      </p:sp>
      <p:sp>
        <p:nvSpPr>
          <p:cNvPr id="13320" name="Line 10"/>
          <p:cNvSpPr>
            <a:spLocks noChangeShapeType="1"/>
          </p:cNvSpPr>
          <p:nvPr/>
        </p:nvSpPr>
        <p:spPr bwMode="auto">
          <a:xfrm>
            <a:off x="6019800" y="3200400"/>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dirty="0">
              <a:ea typeface="ＭＳ Ｐゴシック" charset="0"/>
            </a:endParaRPr>
          </a:p>
        </p:txBody>
      </p:sp>
      <p:sp>
        <p:nvSpPr>
          <p:cNvPr id="13321" name="Line 11"/>
          <p:cNvSpPr>
            <a:spLocks noChangeShapeType="1"/>
          </p:cNvSpPr>
          <p:nvPr/>
        </p:nvSpPr>
        <p:spPr bwMode="auto">
          <a:xfrm>
            <a:off x="7086600" y="34290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dirty="0">
              <a:ea typeface="ＭＳ Ｐゴシック" charset="0"/>
            </a:endParaRPr>
          </a:p>
        </p:txBody>
      </p:sp>
      <p:sp>
        <p:nvSpPr>
          <p:cNvPr id="13322" name="Line 12"/>
          <p:cNvSpPr>
            <a:spLocks noChangeShapeType="1"/>
          </p:cNvSpPr>
          <p:nvPr/>
        </p:nvSpPr>
        <p:spPr bwMode="auto">
          <a:xfrm flipH="1">
            <a:off x="5562600" y="3886200"/>
            <a:ext cx="152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dirty="0">
              <a:ea typeface="ＭＳ Ｐゴシック" charset="0"/>
            </a:endParaRPr>
          </a:p>
        </p:txBody>
      </p:sp>
      <p:sp>
        <p:nvSpPr>
          <p:cNvPr id="13323" name="Line 13"/>
          <p:cNvSpPr>
            <a:spLocks noChangeShapeType="1"/>
          </p:cNvSpPr>
          <p:nvPr/>
        </p:nvSpPr>
        <p:spPr bwMode="auto">
          <a:xfrm flipV="1">
            <a:off x="5562600" y="34290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dirty="0">
              <a:ea typeface="ＭＳ Ｐゴシック" charset="0"/>
            </a:endParaRPr>
          </a:p>
        </p:txBody>
      </p:sp>
      <p:sp>
        <p:nvSpPr>
          <p:cNvPr id="13324" name="Line 14"/>
          <p:cNvSpPr>
            <a:spLocks noChangeShapeType="1"/>
          </p:cNvSpPr>
          <p:nvPr/>
        </p:nvSpPr>
        <p:spPr bwMode="auto">
          <a:xfrm>
            <a:off x="7924800" y="2590800"/>
            <a:ext cx="0" cy="1295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dirty="0">
              <a:ea typeface="ＭＳ Ｐゴシック" charset="0"/>
            </a:endParaRPr>
          </a:p>
        </p:txBody>
      </p:sp>
      <p:sp>
        <p:nvSpPr>
          <p:cNvPr id="13325" name="Line 15"/>
          <p:cNvSpPr>
            <a:spLocks noChangeShapeType="1"/>
          </p:cNvSpPr>
          <p:nvPr/>
        </p:nvSpPr>
        <p:spPr bwMode="auto">
          <a:xfrm>
            <a:off x="7924800" y="2590800"/>
            <a:ext cx="457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dirty="0">
              <a:ea typeface="ＭＳ Ｐゴシック" charset="0"/>
            </a:endParaRPr>
          </a:p>
        </p:txBody>
      </p:sp>
      <p:sp>
        <p:nvSpPr>
          <p:cNvPr id="13326" name="Line 16"/>
          <p:cNvSpPr>
            <a:spLocks noChangeShapeType="1"/>
          </p:cNvSpPr>
          <p:nvPr/>
        </p:nvSpPr>
        <p:spPr bwMode="auto">
          <a:xfrm>
            <a:off x="7924800" y="3200400"/>
            <a:ext cx="457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dirty="0">
              <a:ea typeface="ＭＳ Ｐゴシック" charset="0"/>
            </a:endParaRPr>
          </a:p>
        </p:txBody>
      </p:sp>
      <p:sp>
        <p:nvSpPr>
          <p:cNvPr id="13327" name="Line 17"/>
          <p:cNvSpPr>
            <a:spLocks noChangeShapeType="1"/>
          </p:cNvSpPr>
          <p:nvPr/>
        </p:nvSpPr>
        <p:spPr bwMode="auto">
          <a:xfrm>
            <a:off x="7924800" y="3886200"/>
            <a:ext cx="457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dirty="0">
              <a:ea typeface="ＭＳ Ｐゴシック" charset="0"/>
            </a:endParaRPr>
          </a:p>
        </p:txBody>
      </p:sp>
      <p:sp>
        <p:nvSpPr>
          <p:cNvPr id="13328" name="Line 18"/>
          <p:cNvSpPr>
            <a:spLocks noChangeShapeType="1"/>
          </p:cNvSpPr>
          <p:nvPr/>
        </p:nvSpPr>
        <p:spPr bwMode="auto">
          <a:xfrm>
            <a:off x="7543800" y="3200400"/>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dirty="0">
              <a:ea typeface="ＭＳ Ｐゴシック" charset="0"/>
            </a:endParaRPr>
          </a:p>
        </p:txBody>
      </p:sp>
      <p:sp>
        <p:nvSpPr>
          <p:cNvPr id="13329" name="Line 19"/>
          <p:cNvSpPr>
            <a:spLocks noChangeShapeType="1"/>
          </p:cNvSpPr>
          <p:nvPr/>
        </p:nvSpPr>
        <p:spPr bwMode="auto">
          <a:xfrm>
            <a:off x="9753600" y="2590800"/>
            <a:ext cx="0"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dirty="0">
              <a:ea typeface="ＭＳ Ｐゴシック" charset="0"/>
            </a:endParaRPr>
          </a:p>
        </p:txBody>
      </p:sp>
      <p:sp>
        <p:nvSpPr>
          <p:cNvPr id="13330" name="Line 20"/>
          <p:cNvSpPr>
            <a:spLocks noChangeShapeType="1"/>
          </p:cNvSpPr>
          <p:nvPr/>
        </p:nvSpPr>
        <p:spPr bwMode="auto">
          <a:xfrm flipH="1">
            <a:off x="7391400" y="4419600"/>
            <a:ext cx="2362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dirty="0">
              <a:ea typeface="ＭＳ Ｐゴシック" charset="0"/>
            </a:endParaRPr>
          </a:p>
        </p:txBody>
      </p:sp>
      <p:sp>
        <p:nvSpPr>
          <p:cNvPr id="13331" name="Line 21"/>
          <p:cNvSpPr>
            <a:spLocks noChangeShapeType="1"/>
          </p:cNvSpPr>
          <p:nvPr/>
        </p:nvSpPr>
        <p:spPr bwMode="auto">
          <a:xfrm flipV="1">
            <a:off x="7391400" y="3429000"/>
            <a:ext cx="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dirty="0">
              <a:ea typeface="ＭＳ Ｐゴシック" charset="0"/>
            </a:endParaRPr>
          </a:p>
        </p:txBody>
      </p:sp>
      <p:sp>
        <p:nvSpPr>
          <p:cNvPr id="13332" name="Line 22"/>
          <p:cNvSpPr>
            <a:spLocks noChangeShapeType="1"/>
          </p:cNvSpPr>
          <p:nvPr/>
        </p:nvSpPr>
        <p:spPr bwMode="auto">
          <a:xfrm>
            <a:off x="9296400" y="2590800"/>
            <a:ext cx="457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dirty="0">
              <a:ea typeface="ＭＳ Ｐゴシック" charset="0"/>
            </a:endParaRPr>
          </a:p>
        </p:txBody>
      </p:sp>
      <p:sp>
        <p:nvSpPr>
          <p:cNvPr id="13333" name="Line 23"/>
          <p:cNvSpPr>
            <a:spLocks noChangeShapeType="1"/>
          </p:cNvSpPr>
          <p:nvPr/>
        </p:nvSpPr>
        <p:spPr bwMode="auto">
          <a:xfrm>
            <a:off x="9296400" y="3200400"/>
            <a:ext cx="457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dirty="0">
              <a:ea typeface="ＭＳ Ｐゴシック" charset="0"/>
            </a:endParaRPr>
          </a:p>
        </p:txBody>
      </p:sp>
      <p:sp>
        <p:nvSpPr>
          <p:cNvPr id="13334" name="Line 24"/>
          <p:cNvSpPr>
            <a:spLocks noChangeShapeType="1"/>
          </p:cNvSpPr>
          <p:nvPr/>
        </p:nvSpPr>
        <p:spPr bwMode="auto">
          <a:xfrm>
            <a:off x="9296400" y="3810000"/>
            <a:ext cx="457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dirty="0">
              <a:ea typeface="ＭＳ Ｐゴシック" charset="0"/>
            </a:endParaRPr>
          </a:p>
        </p:txBody>
      </p:sp>
      <p:sp>
        <p:nvSpPr>
          <p:cNvPr id="13335" name="Text Box 25"/>
          <p:cNvSpPr txBox="1">
            <a:spLocks noChangeArrowheads="1"/>
          </p:cNvSpPr>
          <p:nvPr/>
        </p:nvSpPr>
        <p:spPr bwMode="auto">
          <a:xfrm>
            <a:off x="6137275" y="3616326"/>
            <a:ext cx="374650"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1600" b="1" i="1">
                <a:solidFill>
                  <a:schemeClr val="tx1"/>
                </a:solidFill>
                <a:latin typeface="Arial" charset="0"/>
                <a:ea typeface="ＭＳ Ｐゴシック" charset="0"/>
              </a:defRPr>
            </a:lvl1pPr>
            <a:lvl2pPr marL="742950" indent="-285750" eaLnBrk="0" hangingPunct="0">
              <a:defRPr sz="1600" b="1" i="1">
                <a:solidFill>
                  <a:schemeClr val="tx1"/>
                </a:solidFill>
                <a:latin typeface="Arial" charset="0"/>
                <a:ea typeface="ＭＳ Ｐゴシック" charset="0"/>
              </a:defRPr>
            </a:lvl2pPr>
            <a:lvl3pPr marL="1143000" indent="-228600" eaLnBrk="0" hangingPunct="0">
              <a:defRPr sz="1600" b="1" i="1">
                <a:solidFill>
                  <a:schemeClr val="tx1"/>
                </a:solidFill>
                <a:latin typeface="Arial" charset="0"/>
                <a:ea typeface="ＭＳ Ｐゴシック" charset="0"/>
              </a:defRPr>
            </a:lvl3pPr>
            <a:lvl4pPr marL="1600200" indent="-228600" eaLnBrk="0" hangingPunct="0">
              <a:defRPr sz="1600" b="1" i="1">
                <a:solidFill>
                  <a:schemeClr val="tx1"/>
                </a:solidFill>
                <a:latin typeface="Arial" charset="0"/>
                <a:ea typeface="ＭＳ Ｐゴシック" charset="0"/>
              </a:defRPr>
            </a:lvl4pPr>
            <a:lvl5pPr marL="2057400" indent="-228600" eaLnBrk="0" hangingPunct="0">
              <a:defRPr sz="1600" b="1" i="1">
                <a:solidFill>
                  <a:schemeClr val="tx1"/>
                </a:solidFill>
                <a:latin typeface="Arial" charset="0"/>
                <a:ea typeface="ＭＳ Ｐゴシック" charset="0"/>
              </a:defRPr>
            </a:lvl5pPr>
            <a:lvl6pPr marL="2514600" indent="-228600" eaLnBrk="0" fontAlgn="base" hangingPunct="0">
              <a:spcBef>
                <a:spcPct val="0"/>
              </a:spcBef>
              <a:spcAft>
                <a:spcPct val="0"/>
              </a:spcAft>
              <a:defRPr sz="1600" b="1" i="1">
                <a:solidFill>
                  <a:schemeClr val="tx1"/>
                </a:solidFill>
                <a:latin typeface="Arial" charset="0"/>
                <a:ea typeface="ＭＳ Ｐゴシック" charset="0"/>
              </a:defRPr>
            </a:lvl6pPr>
            <a:lvl7pPr marL="2971800" indent="-228600" eaLnBrk="0" fontAlgn="base" hangingPunct="0">
              <a:spcBef>
                <a:spcPct val="0"/>
              </a:spcBef>
              <a:spcAft>
                <a:spcPct val="0"/>
              </a:spcAft>
              <a:defRPr sz="1600" b="1" i="1">
                <a:solidFill>
                  <a:schemeClr val="tx1"/>
                </a:solidFill>
                <a:latin typeface="Arial" charset="0"/>
                <a:ea typeface="ＭＳ Ｐゴシック" charset="0"/>
              </a:defRPr>
            </a:lvl7pPr>
            <a:lvl8pPr marL="3429000" indent="-228600" eaLnBrk="0" fontAlgn="base" hangingPunct="0">
              <a:spcBef>
                <a:spcPct val="0"/>
              </a:spcBef>
              <a:spcAft>
                <a:spcPct val="0"/>
              </a:spcAft>
              <a:defRPr sz="1600" b="1" i="1">
                <a:solidFill>
                  <a:schemeClr val="tx1"/>
                </a:solidFill>
                <a:latin typeface="Arial" charset="0"/>
                <a:ea typeface="ＭＳ Ｐゴシック" charset="0"/>
              </a:defRPr>
            </a:lvl8pPr>
            <a:lvl9pPr marL="3886200" indent="-228600" eaLnBrk="0" fontAlgn="base" hangingPunct="0">
              <a:spcBef>
                <a:spcPct val="0"/>
              </a:spcBef>
              <a:spcAft>
                <a:spcPct val="0"/>
              </a:spcAft>
              <a:defRPr sz="1600" b="1" i="1">
                <a:solidFill>
                  <a:schemeClr val="tx1"/>
                </a:solidFill>
                <a:latin typeface="Arial" charset="0"/>
                <a:ea typeface="ＭＳ Ｐゴシック" charset="0"/>
              </a:defRPr>
            </a:lvl9pPr>
          </a:lstStyle>
          <a:p>
            <a:pPr eaLnBrk="1" hangingPunct="1">
              <a:defRPr/>
            </a:pPr>
            <a:r>
              <a:rPr lang="en-US" sz="1400" dirty="0">
                <a:latin typeface="+mn-lt"/>
              </a:rPr>
              <a:t>$</a:t>
            </a:r>
          </a:p>
        </p:txBody>
      </p:sp>
      <p:sp>
        <p:nvSpPr>
          <p:cNvPr id="13336" name="Text Box 26"/>
          <p:cNvSpPr txBox="1">
            <a:spLocks noChangeArrowheads="1"/>
          </p:cNvSpPr>
          <p:nvPr/>
        </p:nvSpPr>
        <p:spPr bwMode="auto">
          <a:xfrm>
            <a:off x="8312150" y="4114801"/>
            <a:ext cx="374650"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1600" b="1" i="1">
                <a:solidFill>
                  <a:schemeClr val="tx1"/>
                </a:solidFill>
                <a:latin typeface="Arial" charset="0"/>
                <a:ea typeface="ＭＳ Ｐゴシック" charset="0"/>
              </a:defRPr>
            </a:lvl1pPr>
            <a:lvl2pPr marL="742950" indent="-285750" eaLnBrk="0" hangingPunct="0">
              <a:defRPr sz="1600" b="1" i="1">
                <a:solidFill>
                  <a:schemeClr val="tx1"/>
                </a:solidFill>
                <a:latin typeface="Arial" charset="0"/>
                <a:ea typeface="ＭＳ Ｐゴシック" charset="0"/>
              </a:defRPr>
            </a:lvl2pPr>
            <a:lvl3pPr marL="1143000" indent="-228600" eaLnBrk="0" hangingPunct="0">
              <a:defRPr sz="1600" b="1" i="1">
                <a:solidFill>
                  <a:schemeClr val="tx1"/>
                </a:solidFill>
                <a:latin typeface="Arial" charset="0"/>
                <a:ea typeface="ＭＳ Ｐゴシック" charset="0"/>
              </a:defRPr>
            </a:lvl3pPr>
            <a:lvl4pPr marL="1600200" indent="-228600" eaLnBrk="0" hangingPunct="0">
              <a:defRPr sz="1600" b="1" i="1">
                <a:solidFill>
                  <a:schemeClr val="tx1"/>
                </a:solidFill>
                <a:latin typeface="Arial" charset="0"/>
                <a:ea typeface="ＭＳ Ｐゴシック" charset="0"/>
              </a:defRPr>
            </a:lvl4pPr>
            <a:lvl5pPr marL="2057400" indent="-228600" eaLnBrk="0" hangingPunct="0">
              <a:defRPr sz="1600" b="1" i="1">
                <a:solidFill>
                  <a:schemeClr val="tx1"/>
                </a:solidFill>
                <a:latin typeface="Arial" charset="0"/>
                <a:ea typeface="ＭＳ Ｐゴシック" charset="0"/>
              </a:defRPr>
            </a:lvl5pPr>
            <a:lvl6pPr marL="2514600" indent="-228600" eaLnBrk="0" fontAlgn="base" hangingPunct="0">
              <a:spcBef>
                <a:spcPct val="0"/>
              </a:spcBef>
              <a:spcAft>
                <a:spcPct val="0"/>
              </a:spcAft>
              <a:defRPr sz="1600" b="1" i="1">
                <a:solidFill>
                  <a:schemeClr val="tx1"/>
                </a:solidFill>
                <a:latin typeface="Arial" charset="0"/>
                <a:ea typeface="ＭＳ Ｐゴシック" charset="0"/>
              </a:defRPr>
            </a:lvl6pPr>
            <a:lvl7pPr marL="2971800" indent="-228600" eaLnBrk="0" fontAlgn="base" hangingPunct="0">
              <a:spcBef>
                <a:spcPct val="0"/>
              </a:spcBef>
              <a:spcAft>
                <a:spcPct val="0"/>
              </a:spcAft>
              <a:defRPr sz="1600" b="1" i="1">
                <a:solidFill>
                  <a:schemeClr val="tx1"/>
                </a:solidFill>
                <a:latin typeface="Arial" charset="0"/>
                <a:ea typeface="ＭＳ Ｐゴシック" charset="0"/>
              </a:defRPr>
            </a:lvl7pPr>
            <a:lvl8pPr marL="3429000" indent="-228600" eaLnBrk="0" fontAlgn="base" hangingPunct="0">
              <a:spcBef>
                <a:spcPct val="0"/>
              </a:spcBef>
              <a:spcAft>
                <a:spcPct val="0"/>
              </a:spcAft>
              <a:defRPr sz="1600" b="1" i="1">
                <a:solidFill>
                  <a:schemeClr val="tx1"/>
                </a:solidFill>
                <a:latin typeface="Arial" charset="0"/>
                <a:ea typeface="ＭＳ Ｐゴシック" charset="0"/>
              </a:defRPr>
            </a:lvl8pPr>
            <a:lvl9pPr marL="3886200" indent="-228600" eaLnBrk="0" fontAlgn="base" hangingPunct="0">
              <a:spcBef>
                <a:spcPct val="0"/>
              </a:spcBef>
              <a:spcAft>
                <a:spcPct val="0"/>
              </a:spcAft>
              <a:defRPr sz="1600" b="1" i="1">
                <a:solidFill>
                  <a:schemeClr val="tx1"/>
                </a:solidFill>
                <a:latin typeface="Arial" charset="0"/>
                <a:ea typeface="ＭＳ Ｐゴシック" charset="0"/>
              </a:defRPr>
            </a:lvl9pPr>
          </a:lstStyle>
          <a:p>
            <a:pPr eaLnBrk="1" hangingPunct="1">
              <a:defRPr/>
            </a:pPr>
            <a:r>
              <a:rPr lang="en-US" sz="1400" dirty="0">
                <a:latin typeface="+mn-lt"/>
              </a:rPr>
              <a:t>$</a:t>
            </a:r>
          </a:p>
        </p:txBody>
      </p:sp>
      <p:sp>
        <p:nvSpPr>
          <p:cNvPr id="13337" name="Text Box 27"/>
          <p:cNvSpPr txBox="1">
            <a:spLocks noChangeArrowheads="1"/>
          </p:cNvSpPr>
          <p:nvPr/>
        </p:nvSpPr>
        <p:spPr bwMode="auto">
          <a:xfrm>
            <a:off x="6096000" y="2971800"/>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1600" b="1" i="1">
                <a:solidFill>
                  <a:schemeClr val="tx1"/>
                </a:solidFill>
                <a:latin typeface="Arial" charset="0"/>
                <a:ea typeface="ＭＳ Ｐゴシック" charset="0"/>
              </a:defRPr>
            </a:lvl1pPr>
            <a:lvl2pPr marL="742950" indent="-285750" eaLnBrk="0" hangingPunct="0">
              <a:defRPr sz="1600" b="1" i="1">
                <a:solidFill>
                  <a:schemeClr val="tx1"/>
                </a:solidFill>
                <a:latin typeface="Arial" charset="0"/>
                <a:ea typeface="ＭＳ Ｐゴシック" charset="0"/>
              </a:defRPr>
            </a:lvl2pPr>
            <a:lvl3pPr marL="1143000" indent="-228600" eaLnBrk="0" hangingPunct="0">
              <a:defRPr sz="1600" b="1" i="1">
                <a:solidFill>
                  <a:schemeClr val="tx1"/>
                </a:solidFill>
                <a:latin typeface="Arial" charset="0"/>
                <a:ea typeface="ＭＳ Ｐゴシック" charset="0"/>
              </a:defRPr>
            </a:lvl3pPr>
            <a:lvl4pPr marL="1600200" indent="-228600" eaLnBrk="0" hangingPunct="0">
              <a:defRPr sz="1600" b="1" i="1">
                <a:solidFill>
                  <a:schemeClr val="tx1"/>
                </a:solidFill>
                <a:latin typeface="Arial" charset="0"/>
                <a:ea typeface="ＭＳ Ｐゴシック" charset="0"/>
              </a:defRPr>
            </a:lvl4pPr>
            <a:lvl5pPr marL="2057400" indent="-228600" eaLnBrk="0" hangingPunct="0">
              <a:defRPr sz="1600" b="1" i="1">
                <a:solidFill>
                  <a:schemeClr val="tx1"/>
                </a:solidFill>
                <a:latin typeface="Arial" charset="0"/>
                <a:ea typeface="ＭＳ Ｐゴシック" charset="0"/>
              </a:defRPr>
            </a:lvl5pPr>
            <a:lvl6pPr marL="2514600" indent="-228600" eaLnBrk="0" fontAlgn="base" hangingPunct="0">
              <a:spcBef>
                <a:spcPct val="0"/>
              </a:spcBef>
              <a:spcAft>
                <a:spcPct val="0"/>
              </a:spcAft>
              <a:defRPr sz="1600" b="1" i="1">
                <a:solidFill>
                  <a:schemeClr val="tx1"/>
                </a:solidFill>
                <a:latin typeface="Arial" charset="0"/>
                <a:ea typeface="ＭＳ Ｐゴシック" charset="0"/>
              </a:defRPr>
            </a:lvl6pPr>
            <a:lvl7pPr marL="2971800" indent="-228600" eaLnBrk="0" fontAlgn="base" hangingPunct="0">
              <a:spcBef>
                <a:spcPct val="0"/>
              </a:spcBef>
              <a:spcAft>
                <a:spcPct val="0"/>
              </a:spcAft>
              <a:defRPr sz="1600" b="1" i="1">
                <a:solidFill>
                  <a:schemeClr val="tx1"/>
                </a:solidFill>
                <a:latin typeface="Arial" charset="0"/>
                <a:ea typeface="ＭＳ Ｐゴシック" charset="0"/>
              </a:defRPr>
            </a:lvl7pPr>
            <a:lvl8pPr marL="3429000" indent="-228600" eaLnBrk="0" fontAlgn="base" hangingPunct="0">
              <a:spcBef>
                <a:spcPct val="0"/>
              </a:spcBef>
              <a:spcAft>
                <a:spcPct val="0"/>
              </a:spcAft>
              <a:defRPr sz="1600" b="1" i="1">
                <a:solidFill>
                  <a:schemeClr val="tx1"/>
                </a:solidFill>
                <a:latin typeface="Arial" charset="0"/>
                <a:ea typeface="ＭＳ Ｐゴシック" charset="0"/>
              </a:defRPr>
            </a:lvl8pPr>
            <a:lvl9pPr marL="3886200" indent="-228600" eaLnBrk="0" fontAlgn="base" hangingPunct="0">
              <a:spcBef>
                <a:spcPct val="0"/>
              </a:spcBef>
              <a:spcAft>
                <a:spcPct val="0"/>
              </a:spcAft>
              <a:defRPr sz="1600" b="1" i="1">
                <a:solidFill>
                  <a:schemeClr val="tx1"/>
                </a:solidFill>
                <a:latin typeface="Arial" charset="0"/>
                <a:ea typeface="ＭＳ Ｐゴシック" charset="0"/>
              </a:defRPr>
            </a:lvl9pPr>
          </a:lstStyle>
          <a:p>
            <a:pPr eaLnBrk="1" hangingPunct="1">
              <a:defRPr/>
            </a:pPr>
            <a:r>
              <a:rPr lang="en-US" sz="1400" dirty="0">
                <a:latin typeface="+mn-lt"/>
              </a:rPr>
              <a:t>P</a:t>
            </a:r>
          </a:p>
        </p:txBody>
      </p:sp>
      <p:sp>
        <p:nvSpPr>
          <p:cNvPr id="13338" name="Text Box 28"/>
          <p:cNvSpPr txBox="1">
            <a:spLocks noChangeArrowheads="1"/>
          </p:cNvSpPr>
          <p:nvPr/>
        </p:nvSpPr>
        <p:spPr bwMode="auto">
          <a:xfrm>
            <a:off x="8001000" y="3657600"/>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1600" b="1" i="1">
                <a:solidFill>
                  <a:schemeClr val="tx1"/>
                </a:solidFill>
                <a:latin typeface="Arial" charset="0"/>
                <a:ea typeface="ＭＳ Ｐゴシック" charset="0"/>
              </a:defRPr>
            </a:lvl1pPr>
            <a:lvl2pPr marL="742950" indent="-285750" eaLnBrk="0" hangingPunct="0">
              <a:defRPr sz="1600" b="1" i="1">
                <a:solidFill>
                  <a:schemeClr val="tx1"/>
                </a:solidFill>
                <a:latin typeface="Arial" charset="0"/>
                <a:ea typeface="ＭＳ Ｐゴシック" charset="0"/>
              </a:defRPr>
            </a:lvl2pPr>
            <a:lvl3pPr marL="1143000" indent="-228600" eaLnBrk="0" hangingPunct="0">
              <a:defRPr sz="1600" b="1" i="1">
                <a:solidFill>
                  <a:schemeClr val="tx1"/>
                </a:solidFill>
                <a:latin typeface="Arial" charset="0"/>
                <a:ea typeface="ＭＳ Ｐゴシック" charset="0"/>
              </a:defRPr>
            </a:lvl3pPr>
            <a:lvl4pPr marL="1600200" indent="-228600" eaLnBrk="0" hangingPunct="0">
              <a:defRPr sz="1600" b="1" i="1">
                <a:solidFill>
                  <a:schemeClr val="tx1"/>
                </a:solidFill>
                <a:latin typeface="Arial" charset="0"/>
                <a:ea typeface="ＭＳ Ｐゴシック" charset="0"/>
              </a:defRPr>
            </a:lvl4pPr>
            <a:lvl5pPr marL="2057400" indent="-228600" eaLnBrk="0" hangingPunct="0">
              <a:defRPr sz="1600" b="1" i="1">
                <a:solidFill>
                  <a:schemeClr val="tx1"/>
                </a:solidFill>
                <a:latin typeface="Arial" charset="0"/>
                <a:ea typeface="ＭＳ Ｐゴシック" charset="0"/>
              </a:defRPr>
            </a:lvl5pPr>
            <a:lvl6pPr marL="2514600" indent="-228600" eaLnBrk="0" fontAlgn="base" hangingPunct="0">
              <a:spcBef>
                <a:spcPct val="0"/>
              </a:spcBef>
              <a:spcAft>
                <a:spcPct val="0"/>
              </a:spcAft>
              <a:defRPr sz="1600" b="1" i="1">
                <a:solidFill>
                  <a:schemeClr val="tx1"/>
                </a:solidFill>
                <a:latin typeface="Arial" charset="0"/>
                <a:ea typeface="ＭＳ Ｐゴシック" charset="0"/>
              </a:defRPr>
            </a:lvl6pPr>
            <a:lvl7pPr marL="2971800" indent="-228600" eaLnBrk="0" fontAlgn="base" hangingPunct="0">
              <a:spcBef>
                <a:spcPct val="0"/>
              </a:spcBef>
              <a:spcAft>
                <a:spcPct val="0"/>
              </a:spcAft>
              <a:defRPr sz="1600" b="1" i="1">
                <a:solidFill>
                  <a:schemeClr val="tx1"/>
                </a:solidFill>
                <a:latin typeface="Arial" charset="0"/>
                <a:ea typeface="ＭＳ Ｐゴシック" charset="0"/>
              </a:defRPr>
            </a:lvl7pPr>
            <a:lvl8pPr marL="3429000" indent="-228600" eaLnBrk="0" fontAlgn="base" hangingPunct="0">
              <a:spcBef>
                <a:spcPct val="0"/>
              </a:spcBef>
              <a:spcAft>
                <a:spcPct val="0"/>
              </a:spcAft>
              <a:defRPr sz="1600" b="1" i="1">
                <a:solidFill>
                  <a:schemeClr val="tx1"/>
                </a:solidFill>
                <a:latin typeface="Arial" charset="0"/>
                <a:ea typeface="ＭＳ Ｐゴシック" charset="0"/>
              </a:defRPr>
            </a:lvl8pPr>
            <a:lvl9pPr marL="3886200" indent="-228600" eaLnBrk="0" fontAlgn="base" hangingPunct="0">
              <a:spcBef>
                <a:spcPct val="0"/>
              </a:spcBef>
              <a:spcAft>
                <a:spcPct val="0"/>
              </a:spcAft>
              <a:defRPr sz="1600" b="1" i="1">
                <a:solidFill>
                  <a:schemeClr val="tx1"/>
                </a:solidFill>
                <a:latin typeface="Arial" charset="0"/>
                <a:ea typeface="ＭＳ Ｐゴシック" charset="0"/>
              </a:defRPr>
            </a:lvl9pPr>
          </a:lstStyle>
          <a:p>
            <a:pPr eaLnBrk="1" hangingPunct="1">
              <a:defRPr/>
            </a:pPr>
            <a:r>
              <a:rPr lang="en-US" sz="1400" dirty="0">
                <a:latin typeface="+mn-lt"/>
              </a:rPr>
              <a:t>P</a:t>
            </a:r>
          </a:p>
        </p:txBody>
      </p:sp>
      <p:sp>
        <p:nvSpPr>
          <p:cNvPr id="13339" name="Text Box 29"/>
          <p:cNvSpPr txBox="1">
            <a:spLocks noChangeArrowheads="1"/>
          </p:cNvSpPr>
          <p:nvPr/>
        </p:nvSpPr>
        <p:spPr bwMode="auto">
          <a:xfrm rot="10800000" flipV="1">
            <a:off x="8001000" y="2971800"/>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1600" b="1" i="1">
                <a:solidFill>
                  <a:schemeClr val="tx1"/>
                </a:solidFill>
                <a:latin typeface="Arial" charset="0"/>
                <a:ea typeface="ＭＳ Ｐゴシック" charset="0"/>
              </a:defRPr>
            </a:lvl1pPr>
            <a:lvl2pPr marL="742950" indent="-285750" eaLnBrk="0" hangingPunct="0">
              <a:defRPr sz="1600" b="1" i="1">
                <a:solidFill>
                  <a:schemeClr val="tx1"/>
                </a:solidFill>
                <a:latin typeface="Arial" charset="0"/>
                <a:ea typeface="ＭＳ Ｐゴシック" charset="0"/>
              </a:defRPr>
            </a:lvl2pPr>
            <a:lvl3pPr marL="1143000" indent="-228600" eaLnBrk="0" hangingPunct="0">
              <a:defRPr sz="1600" b="1" i="1">
                <a:solidFill>
                  <a:schemeClr val="tx1"/>
                </a:solidFill>
                <a:latin typeface="Arial" charset="0"/>
                <a:ea typeface="ＭＳ Ｐゴシック" charset="0"/>
              </a:defRPr>
            </a:lvl3pPr>
            <a:lvl4pPr marL="1600200" indent="-228600" eaLnBrk="0" hangingPunct="0">
              <a:defRPr sz="1600" b="1" i="1">
                <a:solidFill>
                  <a:schemeClr val="tx1"/>
                </a:solidFill>
                <a:latin typeface="Arial" charset="0"/>
                <a:ea typeface="ＭＳ Ｐゴシック" charset="0"/>
              </a:defRPr>
            </a:lvl4pPr>
            <a:lvl5pPr marL="2057400" indent="-228600" eaLnBrk="0" hangingPunct="0">
              <a:defRPr sz="1600" b="1" i="1">
                <a:solidFill>
                  <a:schemeClr val="tx1"/>
                </a:solidFill>
                <a:latin typeface="Arial" charset="0"/>
                <a:ea typeface="ＭＳ Ｐゴシック" charset="0"/>
              </a:defRPr>
            </a:lvl5pPr>
            <a:lvl6pPr marL="2514600" indent="-228600" eaLnBrk="0" fontAlgn="base" hangingPunct="0">
              <a:spcBef>
                <a:spcPct val="0"/>
              </a:spcBef>
              <a:spcAft>
                <a:spcPct val="0"/>
              </a:spcAft>
              <a:defRPr sz="1600" b="1" i="1">
                <a:solidFill>
                  <a:schemeClr val="tx1"/>
                </a:solidFill>
                <a:latin typeface="Arial" charset="0"/>
                <a:ea typeface="ＭＳ Ｐゴシック" charset="0"/>
              </a:defRPr>
            </a:lvl6pPr>
            <a:lvl7pPr marL="2971800" indent="-228600" eaLnBrk="0" fontAlgn="base" hangingPunct="0">
              <a:spcBef>
                <a:spcPct val="0"/>
              </a:spcBef>
              <a:spcAft>
                <a:spcPct val="0"/>
              </a:spcAft>
              <a:defRPr sz="1600" b="1" i="1">
                <a:solidFill>
                  <a:schemeClr val="tx1"/>
                </a:solidFill>
                <a:latin typeface="Arial" charset="0"/>
                <a:ea typeface="ＭＳ Ｐゴシック" charset="0"/>
              </a:defRPr>
            </a:lvl7pPr>
            <a:lvl8pPr marL="3429000" indent="-228600" eaLnBrk="0" fontAlgn="base" hangingPunct="0">
              <a:spcBef>
                <a:spcPct val="0"/>
              </a:spcBef>
              <a:spcAft>
                <a:spcPct val="0"/>
              </a:spcAft>
              <a:defRPr sz="1600" b="1" i="1">
                <a:solidFill>
                  <a:schemeClr val="tx1"/>
                </a:solidFill>
                <a:latin typeface="Arial" charset="0"/>
                <a:ea typeface="ＭＳ Ｐゴシック" charset="0"/>
              </a:defRPr>
            </a:lvl8pPr>
            <a:lvl9pPr marL="3886200" indent="-228600" eaLnBrk="0" fontAlgn="base" hangingPunct="0">
              <a:spcBef>
                <a:spcPct val="0"/>
              </a:spcBef>
              <a:spcAft>
                <a:spcPct val="0"/>
              </a:spcAft>
              <a:defRPr sz="1600" b="1" i="1">
                <a:solidFill>
                  <a:schemeClr val="tx1"/>
                </a:solidFill>
                <a:latin typeface="Arial" charset="0"/>
                <a:ea typeface="ＭＳ Ｐゴシック" charset="0"/>
              </a:defRPr>
            </a:lvl9pPr>
          </a:lstStyle>
          <a:p>
            <a:pPr eaLnBrk="1" hangingPunct="1">
              <a:defRPr/>
            </a:pPr>
            <a:r>
              <a:rPr lang="en-US" sz="1400" dirty="0">
                <a:latin typeface="+mn-lt"/>
              </a:rPr>
              <a:t>P</a:t>
            </a:r>
          </a:p>
        </p:txBody>
      </p:sp>
      <p:sp>
        <p:nvSpPr>
          <p:cNvPr id="13340" name="Text Box 30"/>
          <p:cNvSpPr txBox="1">
            <a:spLocks noChangeArrowheads="1"/>
          </p:cNvSpPr>
          <p:nvPr/>
        </p:nvSpPr>
        <p:spPr bwMode="auto">
          <a:xfrm>
            <a:off x="7924800" y="2362200"/>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1600" b="1" i="1">
                <a:solidFill>
                  <a:schemeClr val="tx1"/>
                </a:solidFill>
                <a:latin typeface="Arial" charset="0"/>
                <a:ea typeface="ＭＳ Ｐゴシック" charset="0"/>
              </a:defRPr>
            </a:lvl1pPr>
            <a:lvl2pPr marL="742950" indent="-285750" eaLnBrk="0" hangingPunct="0">
              <a:defRPr sz="1600" b="1" i="1">
                <a:solidFill>
                  <a:schemeClr val="tx1"/>
                </a:solidFill>
                <a:latin typeface="Arial" charset="0"/>
                <a:ea typeface="ＭＳ Ｐゴシック" charset="0"/>
              </a:defRPr>
            </a:lvl2pPr>
            <a:lvl3pPr marL="1143000" indent="-228600" eaLnBrk="0" hangingPunct="0">
              <a:defRPr sz="1600" b="1" i="1">
                <a:solidFill>
                  <a:schemeClr val="tx1"/>
                </a:solidFill>
                <a:latin typeface="Arial" charset="0"/>
                <a:ea typeface="ＭＳ Ｐゴシック" charset="0"/>
              </a:defRPr>
            </a:lvl3pPr>
            <a:lvl4pPr marL="1600200" indent="-228600" eaLnBrk="0" hangingPunct="0">
              <a:defRPr sz="1600" b="1" i="1">
                <a:solidFill>
                  <a:schemeClr val="tx1"/>
                </a:solidFill>
                <a:latin typeface="Arial" charset="0"/>
                <a:ea typeface="ＭＳ Ｐゴシック" charset="0"/>
              </a:defRPr>
            </a:lvl4pPr>
            <a:lvl5pPr marL="2057400" indent="-228600" eaLnBrk="0" hangingPunct="0">
              <a:defRPr sz="1600" b="1" i="1">
                <a:solidFill>
                  <a:schemeClr val="tx1"/>
                </a:solidFill>
                <a:latin typeface="Arial" charset="0"/>
                <a:ea typeface="ＭＳ Ｐゴシック" charset="0"/>
              </a:defRPr>
            </a:lvl5pPr>
            <a:lvl6pPr marL="2514600" indent="-228600" eaLnBrk="0" fontAlgn="base" hangingPunct="0">
              <a:spcBef>
                <a:spcPct val="0"/>
              </a:spcBef>
              <a:spcAft>
                <a:spcPct val="0"/>
              </a:spcAft>
              <a:defRPr sz="1600" b="1" i="1">
                <a:solidFill>
                  <a:schemeClr val="tx1"/>
                </a:solidFill>
                <a:latin typeface="Arial" charset="0"/>
                <a:ea typeface="ＭＳ Ｐゴシック" charset="0"/>
              </a:defRPr>
            </a:lvl6pPr>
            <a:lvl7pPr marL="2971800" indent="-228600" eaLnBrk="0" fontAlgn="base" hangingPunct="0">
              <a:spcBef>
                <a:spcPct val="0"/>
              </a:spcBef>
              <a:spcAft>
                <a:spcPct val="0"/>
              </a:spcAft>
              <a:defRPr sz="1600" b="1" i="1">
                <a:solidFill>
                  <a:schemeClr val="tx1"/>
                </a:solidFill>
                <a:latin typeface="Arial" charset="0"/>
                <a:ea typeface="ＭＳ Ｐゴシック" charset="0"/>
              </a:defRPr>
            </a:lvl7pPr>
            <a:lvl8pPr marL="3429000" indent="-228600" eaLnBrk="0" fontAlgn="base" hangingPunct="0">
              <a:spcBef>
                <a:spcPct val="0"/>
              </a:spcBef>
              <a:spcAft>
                <a:spcPct val="0"/>
              </a:spcAft>
              <a:defRPr sz="1600" b="1" i="1">
                <a:solidFill>
                  <a:schemeClr val="tx1"/>
                </a:solidFill>
                <a:latin typeface="Arial" charset="0"/>
                <a:ea typeface="ＭＳ Ｐゴシック" charset="0"/>
              </a:defRPr>
            </a:lvl8pPr>
            <a:lvl9pPr marL="3886200" indent="-228600" eaLnBrk="0" fontAlgn="base" hangingPunct="0">
              <a:spcBef>
                <a:spcPct val="0"/>
              </a:spcBef>
              <a:spcAft>
                <a:spcPct val="0"/>
              </a:spcAft>
              <a:defRPr sz="1600" b="1" i="1">
                <a:solidFill>
                  <a:schemeClr val="tx1"/>
                </a:solidFill>
                <a:latin typeface="Arial" charset="0"/>
                <a:ea typeface="ＭＳ Ｐゴシック" charset="0"/>
              </a:defRPr>
            </a:lvl9pPr>
          </a:lstStyle>
          <a:p>
            <a:pPr eaLnBrk="1" hangingPunct="1">
              <a:defRPr/>
            </a:pPr>
            <a:r>
              <a:rPr lang="en-US" sz="1400" dirty="0">
                <a:latin typeface="+mn-lt"/>
              </a:rPr>
              <a:t>P</a:t>
            </a:r>
          </a:p>
        </p:txBody>
      </p:sp>
      <p:sp>
        <p:nvSpPr>
          <p:cNvPr id="13341" name="Rectangle 31"/>
          <p:cNvSpPr>
            <a:spLocks noChangeArrowheads="1"/>
          </p:cNvSpPr>
          <p:nvPr/>
        </p:nvSpPr>
        <p:spPr bwMode="auto">
          <a:xfrm>
            <a:off x="8382000" y="2971800"/>
            <a:ext cx="914400"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sz="1400" dirty="0">
                <a:ea typeface="ＭＳ Ｐゴシック" charset="0"/>
              </a:rPr>
              <a:t>Users</a:t>
            </a:r>
          </a:p>
        </p:txBody>
      </p:sp>
      <p:sp>
        <p:nvSpPr>
          <p:cNvPr id="13342" name="Rectangle 32"/>
          <p:cNvSpPr>
            <a:spLocks noChangeArrowheads="1"/>
          </p:cNvSpPr>
          <p:nvPr/>
        </p:nvSpPr>
        <p:spPr bwMode="auto">
          <a:xfrm>
            <a:off x="8382000" y="3581400"/>
            <a:ext cx="914400"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sz="1400" dirty="0">
                <a:ea typeface="ＭＳ Ｐゴシック" charset="0"/>
              </a:rPr>
              <a:t>Users</a:t>
            </a:r>
          </a:p>
        </p:txBody>
      </p:sp>
      <p:sp>
        <p:nvSpPr>
          <p:cNvPr id="24607" name="TextBox 6"/>
          <p:cNvSpPr txBox="1">
            <a:spLocks noChangeArrowheads="1"/>
          </p:cNvSpPr>
          <p:nvPr/>
        </p:nvSpPr>
        <p:spPr bwMode="auto">
          <a:xfrm>
            <a:off x="2362200" y="2687639"/>
            <a:ext cx="1295400" cy="3079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1600" b="1" i="1">
                <a:solidFill>
                  <a:schemeClr val="tx1"/>
                </a:solidFill>
                <a:latin typeface="Arial" panose="020B0604020202020204" pitchFamily="34" charset="0"/>
                <a:ea typeface="ＭＳ Ｐゴシック" panose="020B0600070205080204" pitchFamily="34" charset="-128"/>
              </a:defRPr>
            </a:lvl1pPr>
            <a:lvl2pPr marL="742950" indent="-285750">
              <a:defRPr sz="1600" b="1" i="1">
                <a:solidFill>
                  <a:schemeClr val="tx1"/>
                </a:solidFill>
                <a:latin typeface="Arial" panose="020B0604020202020204" pitchFamily="34" charset="0"/>
                <a:ea typeface="ＭＳ Ｐゴシック" panose="020B0600070205080204" pitchFamily="34" charset="-128"/>
              </a:defRPr>
            </a:lvl2pPr>
            <a:lvl3pPr marL="1143000" indent="-228600">
              <a:defRPr sz="1600" b="1" i="1">
                <a:solidFill>
                  <a:schemeClr val="tx1"/>
                </a:solidFill>
                <a:latin typeface="Arial" panose="020B0604020202020204" pitchFamily="34" charset="0"/>
                <a:ea typeface="ＭＳ Ｐゴシック" panose="020B0600070205080204" pitchFamily="34" charset="-128"/>
              </a:defRPr>
            </a:lvl3pPr>
            <a:lvl4pPr marL="1600200" indent="-228600">
              <a:defRPr sz="1600" b="1" i="1">
                <a:solidFill>
                  <a:schemeClr val="tx1"/>
                </a:solidFill>
                <a:latin typeface="Arial" panose="020B0604020202020204" pitchFamily="34" charset="0"/>
                <a:ea typeface="ＭＳ Ｐゴシック" panose="020B0600070205080204" pitchFamily="34" charset="-128"/>
              </a:defRPr>
            </a:lvl4pPr>
            <a:lvl5pPr marL="2057400" indent="-228600">
              <a:defRPr sz="1600" b="1"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1400" dirty="0">
                <a:latin typeface="+mn-lt"/>
              </a:rPr>
              <a:t>Supplier(s)</a:t>
            </a:r>
          </a:p>
        </p:txBody>
      </p:sp>
      <p:sp>
        <p:nvSpPr>
          <p:cNvPr id="13344" name="Line 11"/>
          <p:cNvSpPr>
            <a:spLocks noChangeShapeType="1"/>
          </p:cNvSpPr>
          <p:nvPr/>
        </p:nvSpPr>
        <p:spPr bwMode="auto">
          <a:xfrm>
            <a:off x="4708525" y="34290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dirty="0">
              <a:ea typeface="ＭＳ Ｐゴシック" charset="0"/>
            </a:endParaRPr>
          </a:p>
        </p:txBody>
      </p:sp>
      <p:sp>
        <p:nvSpPr>
          <p:cNvPr id="13345" name="Line 13"/>
          <p:cNvSpPr>
            <a:spLocks noChangeShapeType="1"/>
          </p:cNvSpPr>
          <p:nvPr/>
        </p:nvSpPr>
        <p:spPr bwMode="auto">
          <a:xfrm flipV="1">
            <a:off x="3184525" y="2995614"/>
            <a:ext cx="0" cy="8143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dirty="0">
              <a:ea typeface="ＭＳ Ｐゴシック" charset="0"/>
            </a:endParaRPr>
          </a:p>
        </p:txBody>
      </p:sp>
      <p:sp>
        <p:nvSpPr>
          <p:cNvPr id="13346" name="Line 12"/>
          <p:cNvSpPr>
            <a:spLocks noChangeShapeType="1"/>
          </p:cNvSpPr>
          <p:nvPr/>
        </p:nvSpPr>
        <p:spPr bwMode="auto">
          <a:xfrm flipH="1">
            <a:off x="3184525" y="3810000"/>
            <a:ext cx="152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dirty="0">
              <a:ea typeface="ＭＳ Ｐゴシック" charset="0"/>
            </a:endParaRPr>
          </a:p>
        </p:txBody>
      </p:sp>
      <p:sp>
        <p:nvSpPr>
          <p:cNvPr id="13347" name="Text Box 25"/>
          <p:cNvSpPr txBox="1">
            <a:spLocks noChangeArrowheads="1"/>
          </p:cNvSpPr>
          <p:nvPr/>
        </p:nvSpPr>
        <p:spPr bwMode="auto">
          <a:xfrm>
            <a:off x="3671888" y="3527426"/>
            <a:ext cx="374650"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1600" b="1" i="1">
                <a:solidFill>
                  <a:schemeClr val="tx1"/>
                </a:solidFill>
                <a:latin typeface="Arial" charset="0"/>
                <a:ea typeface="ＭＳ Ｐゴシック" charset="0"/>
              </a:defRPr>
            </a:lvl1pPr>
            <a:lvl2pPr marL="742950" indent="-285750" eaLnBrk="0" hangingPunct="0">
              <a:defRPr sz="1600" b="1" i="1">
                <a:solidFill>
                  <a:schemeClr val="tx1"/>
                </a:solidFill>
                <a:latin typeface="Arial" charset="0"/>
                <a:ea typeface="ＭＳ Ｐゴシック" charset="0"/>
              </a:defRPr>
            </a:lvl2pPr>
            <a:lvl3pPr marL="1143000" indent="-228600" eaLnBrk="0" hangingPunct="0">
              <a:defRPr sz="1600" b="1" i="1">
                <a:solidFill>
                  <a:schemeClr val="tx1"/>
                </a:solidFill>
                <a:latin typeface="Arial" charset="0"/>
                <a:ea typeface="ＭＳ Ｐゴシック" charset="0"/>
              </a:defRPr>
            </a:lvl3pPr>
            <a:lvl4pPr marL="1600200" indent="-228600" eaLnBrk="0" hangingPunct="0">
              <a:defRPr sz="1600" b="1" i="1">
                <a:solidFill>
                  <a:schemeClr val="tx1"/>
                </a:solidFill>
                <a:latin typeface="Arial" charset="0"/>
                <a:ea typeface="ＭＳ Ｐゴシック" charset="0"/>
              </a:defRPr>
            </a:lvl4pPr>
            <a:lvl5pPr marL="2057400" indent="-228600" eaLnBrk="0" hangingPunct="0">
              <a:defRPr sz="1600" b="1" i="1">
                <a:solidFill>
                  <a:schemeClr val="tx1"/>
                </a:solidFill>
                <a:latin typeface="Arial" charset="0"/>
                <a:ea typeface="ＭＳ Ｐゴシック" charset="0"/>
              </a:defRPr>
            </a:lvl5pPr>
            <a:lvl6pPr marL="2514600" indent="-228600" eaLnBrk="0" fontAlgn="base" hangingPunct="0">
              <a:spcBef>
                <a:spcPct val="0"/>
              </a:spcBef>
              <a:spcAft>
                <a:spcPct val="0"/>
              </a:spcAft>
              <a:defRPr sz="1600" b="1" i="1">
                <a:solidFill>
                  <a:schemeClr val="tx1"/>
                </a:solidFill>
                <a:latin typeface="Arial" charset="0"/>
                <a:ea typeface="ＭＳ Ｐゴシック" charset="0"/>
              </a:defRPr>
            </a:lvl6pPr>
            <a:lvl7pPr marL="2971800" indent="-228600" eaLnBrk="0" fontAlgn="base" hangingPunct="0">
              <a:spcBef>
                <a:spcPct val="0"/>
              </a:spcBef>
              <a:spcAft>
                <a:spcPct val="0"/>
              </a:spcAft>
              <a:defRPr sz="1600" b="1" i="1">
                <a:solidFill>
                  <a:schemeClr val="tx1"/>
                </a:solidFill>
                <a:latin typeface="Arial" charset="0"/>
                <a:ea typeface="ＭＳ Ｐゴシック" charset="0"/>
              </a:defRPr>
            </a:lvl7pPr>
            <a:lvl8pPr marL="3429000" indent="-228600" eaLnBrk="0" fontAlgn="base" hangingPunct="0">
              <a:spcBef>
                <a:spcPct val="0"/>
              </a:spcBef>
              <a:spcAft>
                <a:spcPct val="0"/>
              </a:spcAft>
              <a:defRPr sz="1600" b="1" i="1">
                <a:solidFill>
                  <a:schemeClr val="tx1"/>
                </a:solidFill>
                <a:latin typeface="Arial" charset="0"/>
                <a:ea typeface="ＭＳ Ｐゴシック" charset="0"/>
              </a:defRPr>
            </a:lvl8pPr>
            <a:lvl9pPr marL="3886200" indent="-228600" eaLnBrk="0" fontAlgn="base" hangingPunct="0">
              <a:spcBef>
                <a:spcPct val="0"/>
              </a:spcBef>
              <a:spcAft>
                <a:spcPct val="0"/>
              </a:spcAft>
              <a:defRPr sz="1600" b="1" i="1">
                <a:solidFill>
                  <a:schemeClr val="tx1"/>
                </a:solidFill>
                <a:latin typeface="Arial" charset="0"/>
                <a:ea typeface="ＭＳ Ｐゴシック" charset="0"/>
              </a:defRPr>
            </a:lvl9pPr>
          </a:lstStyle>
          <a:p>
            <a:pPr eaLnBrk="1" hangingPunct="1">
              <a:defRPr/>
            </a:pPr>
            <a:r>
              <a:rPr lang="en-US" sz="1400" dirty="0">
                <a:latin typeface="+mn-lt"/>
              </a:rPr>
              <a:t>$</a:t>
            </a:r>
          </a:p>
        </p:txBody>
      </p:sp>
      <p:sp>
        <p:nvSpPr>
          <p:cNvPr id="13348" name="Text Box 27"/>
          <p:cNvSpPr txBox="1">
            <a:spLocks noChangeArrowheads="1"/>
          </p:cNvSpPr>
          <p:nvPr/>
        </p:nvSpPr>
        <p:spPr bwMode="auto">
          <a:xfrm>
            <a:off x="3810000" y="2535238"/>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1600" b="1" i="1">
                <a:solidFill>
                  <a:schemeClr val="tx1"/>
                </a:solidFill>
                <a:latin typeface="Arial" charset="0"/>
                <a:ea typeface="ＭＳ Ｐゴシック" charset="0"/>
              </a:defRPr>
            </a:lvl1pPr>
            <a:lvl2pPr marL="742950" indent="-285750" eaLnBrk="0" hangingPunct="0">
              <a:defRPr sz="1600" b="1" i="1">
                <a:solidFill>
                  <a:schemeClr val="tx1"/>
                </a:solidFill>
                <a:latin typeface="Arial" charset="0"/>
                <a:ea typeface="ＭＳ Ｐゴシック" charset="0"/>
              </a:defRPr>
            </a:lvl2pPr>
            <a:lvl3pPr marL="1143000" indent="-228600" eaLnBrk="0" hangingPunct="0">
              <a:defRPr sz="1600" b="1" i="1">
                <a:solidFill>
                  <a:schemeClr val="tx1"/>
                </a:solidFill>
                <a:latin typeface="Arial" charset="0"/>
                <a:ea typeface="ＭＳ Ｐゴシック" charset="0"/>
              </a:defRPr>
            </a:lvl3pPr>
            <a:lvl4pPr marL="1600200" indent="-228600" eaLnBrk="0" hangingPunct="0">
              <a:defRPr sz="1600" b="1" i="1">
                <a:solidFill>
                  <a:schemeClr val="tx1"/>
                </a:solidFill>
                <a:latin typeface="Arial" charset="0"/>
                <a:ea typeface="ＭＳ Ｐゴシック" charset="0"/>
              </a:defRPr>
            </a:lvl4pPr>
            <a:lvl5pPr marL="2057400" indent="-228600" eaLnBrk="0" hangingPunct="0">
              <a:defRPr sz="1600" b="1" i="1">
                <a:solidFill>
                  <a:schemeClr val="tx1"/>
                </a:solidFill>
                <a:latin typeface="Arial" charset="0"/>
                <a:ea typeface="ＭＳ Ｐゴシック" charset="0"/>
              </a:defRPr>
            </a:lvl5pPr>
            <a:lvl6pPr marL="2514600" indent="-228600" eaLnBrk="0" fontAlgn="base" hangingPunct="0">
              <a:spcBef>
                <a:spcPct val="0"/>
              </a:spcBef>
              <a:spcAft>
                <a:spcPct val="0"/>
              </a:spcAft>
              <a:defRPr sz="1600" b="1" i="1">
                <a:solidFill>
                  <a:schemeClr val="tx1"/>
                </a:solidFill>
                <a:latin typeface="Arial" charset="0"/>
                <a:ea typeface="ＭＳ Ｐゴシック" charset="0"/>
              </a:defRPr>
            </a:lvl6pPr>
            <a:lvl7pPr marL="2971800" indent="-228600" eaLnBrk="0" fontAlgn="base" hangingPunct="0">
              <a:spcBef>
                <a:spcPct val="0"/>
              </a:spcBef>
              <a:spcAft>
                <a:spcPct val="0"/>
              </a:spcAft>
              <a:defRPr sz="1600" b="1" i="1">
                <a:solidFill>
                  <a:schemeClr val="tx1"/>
                </a:solidFill>
                <a:latin typeface="Arial" charset="0"/>
                <a:ea typeface="ＭＳ Ｐゴシック" charset="0"/>
              </a:defRPr>
            </a:lvl7pPr>
            <a:lvl8pPr marL="3429000" indent="-228600" eaLnBrk="0" fontAlgn="base" hangingPunct="0">
              <a:spcBef>
                <a:spcPct val="0"/>
              </a:spcBef>
              <a:spcAft>
                <a:spcPct val="0"/>
              </a:spcAft>
              <a:defRPr sz="1600" b="1" i="1">
                <a:solidFill>
                  <a:schemeClr val="tx1"/>
                </a:solidFill>
                <a:latin typeface="Arial" charset="0"/>
                <a:ea typeface="ＭＳ Ｐゴシック" charset="0"/>
              </a:defRPr>
            </a:lvl8pPr>
            <a:lvl9pPr marL="3886200" indent="-228600" eaLnBrk="0" fontAlgn="base" hangingPunct="0">
              <a:spcBef>
                <a:spcPct val="0"/>
              </a:spcBef>
              <a:spcAft>
                <a:spcPct val="0"/>
              </a:spcAft>
              <a:defRPr sz="1600" b="1" i="1">
                <a:solidFill>
                  <a:schemeClr val="tx1"/>
                </a:solidFill>
                <a:latin typeface="Arial" charset="0"/>
                <a:ea typeface="ＭＳ Ｐゴシック" charset="0"/>
              </a:defRPr>
            </a:lvl9pPr>
          </a:lstStyle>
          <a:p>
            <a:pPr eaLnBrk="1" hangingPunct="1">
              <a:defRPr/>
            </a:pPr>
            <a:r>
              <a:rPr lang="en-US" sz="1400" dirty="0">
                <a:latin typeface="+mn-lt"/>
              </a:rPr>
              <a:t>P</a:t>
            </a:r>
          </a:p>
        </p:txBody>
      </p:sp>
      <p:sp>
        <p:nvSpPr>
          <p:cNvPr id="13349" name="Line 13"/>
          <p:cNvSpPr>
            <a:spLocks noChangeShapeType="1"/>
          </p:cNvSpPr>
          <p:nvPr/>
        </p:nvSpPr>
        <p:spPr bwMode="auto">
          <a:xfrm>
            <a:off x="3671888" y="2819400"/>
            <a:ext cx="59531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dirty="0">
              <a:ea typeface="ＭＳ Ｐゴシック" charset="0"/>
            </a:endParaRPr>
          </a:p>
        </p:txBody>
      </p:sp>
      <p:sp>
        <p:nvSpPr>
          <p:cNvPr id="24614" name="TextBox 1"/>
          <p:cNvSpPr txBox="1">
            <a:spLocks noChangeArrowheads="1"/>
          </p:cNvSpPr>
          <p:nvPr/>
        </p:nvSpPr>
        <p:spPr bwMode="auto">
          <a:xfrm>
            <a:off x="1495356" y="119062"/>
            <a:ext cx="3866571"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b="1" i="1">
                <a:solidFill>
                  <a:schemeClr val="tx1"/>
                </a:solidFill>
                <a:latin typeface="Arial" panose="020B0604020202020204" pitchFamily="34" charset="0"/>
                <a:ea typeface="ＭＳ Ｐゴシック" panose="020B0600070205080204" pitchFamily="34" charset="-128"/>
              </a:defRPr>
            </a:lvl1pPr>
            <a:lvl2pPr marL="742950" indent="-285750">
              <a:defRPr sz="1600" b="1" i="1">
                <a:solidFill>
                  <a:schemeClr val="tx1"/>
                </a:solidFill>
                <a:latin typeface="Arial" panose="020B0604020202020204" pitchFamily="34" charset="0"/>
                <a:ea typeface="ＭＳ Ｐゴシック" panose="020B0600070205080204" pitchFamily="34" charset="-128"/>
              </a:defRPr>
            </a:lvl2pPr>
            <a:lvl3pPr marL="1143000" indent="-228600">
              <a:defRPr sz="1600" b="1" i="1">
                <a:solidFill>
                  <a:schemeClr val="tx1"/>
                </a:solidFill>
                <a:latin typeface="Arial" panose="020B0604020202020204" pitchFamily="34" charset="0"/>
                <a:ea typeface="ＭＳ Ｐゴシック" panose="020B0600070205080204" pitchFamily="34" charset="-128"/>
              </a:defRPr>
            </a:lvl3pPr>
            <a:lvl4pPr marL="1600200" indent="-228600">
              <a:defRPr sz="1600" b="1" i="1">
                <a:solidFill>
                  <a:schemeClr val="tx1"/>
                </a:solidFill>
                <a:latin typeface="Arial" panose="020B0604020202020204" pitchFamily="34" charset="0"/>
                <a:ea typeface="ＭＳ Ｐゴシック" panose="020B0600070205080204" pitchFamily="34" charset="-128"/>
              </a:defRPr>
            </a:lvl4pPr>
            <a:lvl5pPr marL="2057400" indent="-228600">
              <a:defRPr sz="1600" b="1"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4000" b="0" u="sng" dirty="0">
                <a:latin typeface="+mn-lt"/>
              </a:rPr>
              <a:t>BUSINESS MODEL</a:t>
            </a:r>
            <a:endParaRPr lang="en-US" altLang="en-US" sz="4000" b="0" dirty="0">
              <a:latin typeface="+mn-lt"/>
            </a:endParaRPr>
          </a:p>
        </p:txBody>
      </p:sp>
      <p:sp>
        <p:nvSpPr>
          <p:cNvPr id="2" name="Footer Placeholder 1"/>
          <p:cNvSpPr>
            <a:spLocks noGrp="1"/>
          </p:cNvSpPr>
          <p:nvPr>
            <p:ph type="ftr" sz="quarter" idx="11"/>
          </p:nvPr>
        </p:nvSpPr>
        <p:spPr/>
        <p:txBody>
          <a:bodyPr/>
          <a:lstStyle/>
          <a:p>
            <a:r>
              <a:rPr lang="en-US"/>
              <a:t>SDSI Springboard Prorietary &amp; Confidential</a:t>
            </a:r>
            <a:endParaRPr lang="en-US" dirty="0"/>
          </a:p>
        </p:txBody>
      </p:sp>
    </p:spTree>
    <p:extLst>
      <p:ext uri="{BB962C8B-B14F-4D97-AF65-F5344CB8AC3E}">
        <p14:creationId xmlns:p14="http://schemas.microsoft.com/office/powerpoint/2010/main" val="800154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bwMode="auto">
          <a:xfrm>
            <a:off x="1553818" y="245269"/>
            <a:ext cx="82296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algn="l"/>
            <a:r>
              <a:rPr lang="en-US" altLang="en-US" b="1" i="1" u="sng" dirty="0">
                <a:ea typeface="ＭＳ Ｐゴシック" panose="020B0600070205080204" pitchFamily="34" charset="-128"/>
              </a:rPr>
              <a:t>OFFERING</a:t>
            </a:r>
            <a:endParaRPr lang="en-US" altLang="en-US" sz="1800" dirty="0">
              <a:ea typeface="ＭＳ Ｐゴシック" panose="020B0600070205080204" pitchFamily="34" charset="-128"/>
            </a:endParaRPr>
          </a:p>
        </p:txBody>
      </p:sp>
      <p:sp>
        <p:nvSpPr>
          <p:cNvPr id="26627" name="TextBox 3"/>
          <p:cNvSpPr txBox="1">
            <a:spLocks noChangeArrowheads="1"/>
          </p:cNvSpPr>
          <p:nvPr/>
        </p:nvSpPr>
        <p:spPr bwMode="auto">
          <a:xfrm>
            <a:off x="2590800" y="1295400"/>
            <a:ext cx="7086600" cy="1938338"/>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a:defRPr sz="1600" b="1" i="1">
                <a:solidFill>
                  <a:schemeClr val="tx1"/>
                </a:solidFill>
                <a:latin typeface="Arial" panose="020B0604020202020204" pitchFamily="34" charset="0"/>
                <a:ea typeface="ＭＳ Ｐゴシック" panose="020B0600070205080204" pitchFamily="34" charset="-128"/>
              </a:defRPr>
            </a:lvl1pPr>
            <a:lvl2pPr marL="742950" indent="-285750">
              <a:defRPr sz="1600" b="1" i="1">
                <a:solidFill>
                  <a:schemeClr val="tx1"/>
                </a:solidFill>
                <a:latin typeface="Arial" panose="020B0604020202020204" pitchFamily="34" charset="0"/>
                <a:ea typeface="ＭＳ Ｐゴシック" panose="020B0600070205080204" pitchFamily="34" charset="-128"/>
              </a:defRPr>
            </a:lvl2pPr>
            <a:lvl3pPr marL="1143000" indent="-228600">
              <a:defRPr sz="1600" b="1" i="1">
                <a:solidFill>
                  <a:schemeClr val="tx1"/>
                </a:solidFill>
                <a:latin typeface="Arial" panose="020B0604020202020204" pitchFamily="34" charset="0"/>
                <a:ea typeface="ＭＳ Ｐゴシック" panose="020B0600070205080204" pitchFamily="34" charset="-128"/>
              </a:defRPr>
            </a:lvl3pPr>
            <a:lvl4pPr marL="1600200" indent="-228600">
              <a:defRPr sz="1600" b="1" i="1">
                <a:solidFill>
                  <a:schemeClr val="tx1"/>
                </a:solidFill>
                <a:latin typeface="Arial" panose="020B0604020202020204" pitchFamily="34" charset="0"/>
                <a:ea typeface="ＭＳ Ｐゴシック" panose="020B0600070205080204" pitchFamily="34" charset="-128"/>
              </a:defRPr>
            </a:lvl4pPr>
            <a:lvl5pPr marL="2057400" indent="-228600">
              <a:defRPr sz="1600" b="1"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en-US" altLang="en-US" sz="2000" b="0" i="0" dirty="0">
                <a:latin typeface="+mn-lt"/>
              </a:rPr>
              <a:t>Seeking $700,000 in Convertible Notes at 4% interest  </a:t>
            </a:r>
          </a:p>
          <a:p>
            <a:pPr eaLnBrk="1" hangingPunct="1">
              <a:buFont typeface="Arial" panose="020B0604020202020204" pitchFamily="34" charset="0"/>
              <a:buChar char="•"/>
            </a:pPr>
            <a:r>
              <a:rPr lang="en-US" altLang="en-US" sz="2000" b="0" i="0" dirty="0">
                <a:latin typeface="+mn-lt"/>
              </a:rPr>
              <a:t>Convertible into Company equity at a 25% discount to value established by qualified financing</a:t>
            </a:r>
          </a:p>
          <a:p>
            <a:pPr eaLnBrk="1" hangingPunct="1">
              <a:buFont typeface="Arial" panose="020B0604020202020204" pitchFamily="34" charset="0"/>
              <a:buChar char="•"/>
            </a:pPr>
            <a:r>
              <a:rPr lang="en-US" altLang="en-US" sz="2000" b="0" i="0" dirty="0">
                <a:latin typeface="+mn-lt"/>
              </a:rPr>
              <a:t>No further financing is anticipated </a:t>
            </a:r>
          </a:p>
          <a:p>
            <a:pPr eaLnBrk="1" hangingPunct="1">
              <a:buFont typeface="Arial" panose="020B0604020202020204" pitchFamily="34" charset="0"/>
              <a:buChar char="•"/>
            </a:pPr>
            <a:r>
              <a:rPr lang="en-US" altLang="en-US" sz="2000" b="0" i="0" dirty="0">
                <a:latin typeface="+mn-lt"/>
              </a:rPr>
              <a:t>Anticipated investor exit within 5 years which will achieve a 9 X return</a:t>
            </a:r>
          </a:p>
        </p:txBody>
      </p:sp>
      <p:graphicFrame>
        <p:nvGraphicFramePr>
          <p:cNvPr id="26628" name="Object 1"/>
          <p:cNvGraphicFramePr>
            <a:graphicFrameLocks noChangeAspect="1"/>
          </p:cNvGraphicFramePr>
          <p:nvPr/>
        </p:nvGraphicFramePr>
        <p:xfrm>
          <a:off x="4419600" y="3657601"/>
          <a:ext cx="3181350" cy="2257425"/>
        </p:xfrm>
        <a:graphic>
          <a:graphicData uri="http://schemas.openxmlformats.org/presentationml/2006/ole">
            <mc:AlternateContent xmlns:mc="http://schemas.openxmlformats.org/markup-compatibility/2006">
              <mc:Choice xmlns:v="urn:schemas-microsoft-com:vml" Requires="v">
                <p:oleObj spid="_x0000_s1039" name="Worksheet" r:id="rId4" imgW="3181253" imgH="2257455" progId="Excel.Sheet.12">
                  <p:embed/>
                </p:oleObj>
              </mc:Choice>
              <mc:Fallback>
                <p:oleObj name="Worksheet" r:id="rId4" imgW="3181253" imgH="2257455" progId="Excel.Sheet.12">
                  <p:embed/>
                  <p:pic>
                    <p:nvPicPr>
                      <p:cNvPr id="26628"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19600" y="3657601"/>
                        <a:ext cx="3181350" cy="225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Footer Placeholder 1"/>
          <p:cNvSpPr>
            <a:spLocks noGrp="1"/>
          </p:cNvSpPr>
          <p:nvPr>
            <p:ph type="ftr" sz="quarter" idx="11"/>
          </p:nvPr>
        </p:nvSpPr>
        <p:spPr/>
        <p:txBody>
          <a:bodyPr/>
          <a:lstStyle/>
          <a:p>
            <a:r>
              <a:rPr lang="en-US"/>
              <a:t>SDSI Springboard Prorietary &amp; Confidential</a:t>
            </a:r>
            <a:endParaRPr lang="en-US" dirty="0"/>
          </a:p>
        </p:txBody>
      </p:sp>
    </p:spTree>
    <p:extLst>
      <p:ext uri="{BB962C8B-B14F-4D97-AF65-F5344CB8AC3E}">
        <p14:creationId xmlns:p14="http://schemas.microsoft.com/office/powerpoint/2010/main" val="28730922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538770" y="1401419"/>
            <a:ext cx="10017125" cy="2185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600" b="1" i="1">
                <a:solidFill>
                  <a:schemeClr val="tx1"/>
                </a:solidFill>
                <a:latin typeface="Arial" pitchFamily="34" charset="0"/>
              </a:defRPr>
            </a:lvl1pPr>
            <a:lvl2pPr eaLnBrk="0" hangingPunct="0">
              <a:defRPr sz="1600" b="1" i="1">
                <a:solidFill>
                  <a:schemeClr val="tx1"/>
                </a:solidFill>
                <a:latin typeface="Arial" pitchFamily="34" charset="0"/>
              </a:defRPr>
            </a:lvl2pPr>
            <a:lvl3pPr marL="1143000" indent="-228600" eaLnBrk="0" hangingPunct="0">
              <a:defRPr sz="1600" b="1" i="1">
                <a:solidFill>
                  <a:schemeClr val="tx1"/>
                </a:solidFill>
                <a:latin typeface="Arial" pitchFamily="34" charset="0"/>
              </a:defRPr>
            </a:lvl3pPr>
            <a:lvl4pPr marL="1600200" indent="-228600" eaLnBrk="0" hangingPunct="0">
              <a:defRPr sz="1600" b="1" i="1">
                <a:solidFill>
                  <a:schemeClr val="tx1"/>
                </a:solidFill>
                <a:latin typeface="Arial" pitchFamily="34" charset="0"/>
              </a:defRPr>
            </a:lvl4pPr>
            <a:lvl5pPr marL="2057400" indent="-228600" eaLnBrk="0" hangingPunct="0">
              <a:defRPr sz="1600" b="1" i="1">
                <a:solidFill>
                  <a:schemeClr val="tx1"/>
                </a:solidFill>
                <a:latin typeface="Arial" pitchFamily="34" charset="0"/>
              </a:defRPr>
            </a:lvl5pPr>
            <a:lvl6pPr marL="2514600" indent="-228600" eaLnBrk="0" fontAlgn="base" hangingPunct="0">
              <a:spcBef>
                <a:spcPct val="0"/>
              </a:spcBef>
              <a:spcAft>
                <a:spcPct val="0"/>
              </a:spcAft>
              <a:defRPr sz="1600" b="1" i="1">
                <a:solidFill>
                  <a:schemeClr val="tx1"/>
                </a:solidFill>
                <a:latin typeface="Arial" pitchFamily="34" charset="0"/>
              </a:defRPr>
            </a:lvl6pPr>
            <a:lvl7pPr marL="2971800" indent="-228600" eaLnBrk="0" fontAlgn="base" hangingPunct="0">
              <a:spcBef>
                <a:spcPct val="0"/>
              </a:spcBef>
              <a:spcAft>
                <a:spcPct val="0"/>
              </a:spcAft>
              <a:defRPr sz="1600" b="1" i="1">
                <a:solidFill>
                  <a:schemeClr val="tx1"/>
                </a:solidFill>
                <a:latin typeface="Arial" pitchFamily="34" charset="0"/>
              </a:defRPr>
            </a:lvl7pPr>
            <a:lvl8pPr marL="3429000" indent="-228600" eaLnBrk="0" fontAlgn="base" hangingPunct="0">
              <a:spcBef>
                <a:spcPct val="0"/>
              </a:spcBef>
              <a:spcAft>
                <a:spcPct val="0"/>
              </a:spcAft>
              <a:defRPr sz="1600" b="1" i="1">
                <a:solidFill>
                  <a:schemeClr val="tx1"/>
                </a:solidFill>
                <a:latin typeface="Arial" pitchFamily="34" charset="0"/>
              </a:defRPr>
            </a:lvl8pPr>
            <a:lvl9pPr marL="3886200" indent="-228600" eaLnBrk="0" fontAlgn="base" hangingPunct="0">
              <a:spcBef>
                <a:spcPct val="0"/>
              </a:spcBef>
              <a:spcAft>
                <a:spcPct val="0"/>
              </a:spcAft>
              <a:defRPr sz="1600" b="1" i="1">
                <a:solidFill>
                  <a:schemeClr val="tx1"/>
                </a:solidFill>
                <a:latin typeface="Arial" pitchFamily="34" charset="0"/>
              </a:defRPr>
            </a:lvl9pPr>
          </a:lstStyle>
          <a:p>
            <a:pPr eaLnBrk="1" hangingPunct="1">
              <a:defRPr/>
            </a:pPr>
            <a:r>
              <a:rPr lang="en-US" altLang="en-US" sz="2400" b="0" i="0" dirty="0">
                <a:latin typeface="+mn-lt"/>
              </a:rPr>
              <a:t>60-90 SECONDS OF </a:t>
            </a:r>
            <a:r>
              <a:rPr lang="en-US" altLang="en-US" sz="2400" b="0" i="0" u="sng" dirty="0">
                <a:latin typeface="+mn-lt"/>
              </a:rPr>
              <a:t>YOU</a:t>
            </a:r>
          </a:p>
          <a:p>
            <a:pPr marL="685800" indent="-228600" eaLnBrk="1" hangingPunct="1">
              <a:buFont typeface="Arial" panose="020B0604020202020204" pitchFamily="34" charset="0"/>
              <a:buChar char="•"/>
              <a:defRPr/>
            </a:pPr>
            <a:r>
              <a:rPr lang="en-US" altLang="en-US" sz="2400" b="0" i="0" dirty="0">
                <a:latin typeface="+mn-lt"/>
              </a:rPr>
              <a:t>Narrate your personal story about what caused you to want to </a:t>
            </a:r>
          </a:p>
          <a:p>
            <a:pPr marL="685800" indent="-228600" eaLnBrk="1" hangingPunct="1">
              <a:defRPr/>
            </a:pPr>
            <a:r>
              <a:rPr lang="en-US" altLang="en-US" sz="2400" b="0" i="0" dirty="0">
                <a:latin typeface="+mn-lt"/>
              </a:rPr>
              <a:t>    start this venture</a:t>
            </a:r>
          </a:p>
          <a:p>
            <a:pPr marL="685800" indent="-228600" eaLnBrk="1" hangingPunct="1">
              <a:buFont typeface="Arial" panose="020B0604020202020204" pitchFamily="34" charset="0"/>
              <a:buChar char="•"/>
              <a:defRPr/>
            </a:pPr>
            <a:r>
              <a:rPr lang="en-US" altLang="en-US" sz="2400" b="0" i="0" dirty="0">
                <a:latin typeface="+mn-lt"/>
              </a:rPr>
              <a:t>Appropriate photo or video in the background</a:t>
            </a:r>
          </a:p>
          <a:p>
            <a:pPr eaLnBrk="1" hangingPunct="1">
              <a:defRPr/>
            </a:pPr>
            <a:endParaRPr lang="en-US" altLang="en-US" sz="2000" dirty="0">
              <a:latin typeface="+mn-lt"/>
            </a:endParaRPr>
          </a:p>
          <a:p>
            <a:pPr eaLnBrk="1" hangingPunct="1">
              <a:defRPr/>
            </a:pPr>
            <a:r>
              <a:rPr lang="en-US" altLang="en-US" sz="2000" dirty="0">
                <a:latin typeface="+mn-lt"/>
              </a:rPr>
              <a:t> </a:t>
            </a:r>
          </a:p>
        </p:txBody>
      </p:sp>
      <p:sp>
        <p:nvSpPr>
          <p:cNvPr id="28675" name="TextBox 1"/>
          <p:cNvSpPr txBox="1">
            <a:spLocks noChangeArrowheads="1"/>
          </p:cNvSpPr>
          <p:nvPr/>
        </p:nvSpPr>
        <p:spPr bwMode="auto">
          <a:xfrm>
            <a:off x="1538770" y="99875"/>
            <a:ext cx="308821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b="1" i="1">
                <a:solidFill>
                  <a:schemeClr val="tx1"/>
                </a:solidFill>
                <a:latin typeface="Arial" panose="020B0604020202020204" pitchFamily="34" charset="0"/>
                <a:ea typeface="ＭＳ Ｐゴシック" panose="020B0600070205080204" pitchFamily="34" charset="-128"/>
              </a:defRPr>
            </a:lvl1pPr>
            <a:lvl2pPr marL="742950" indent="-285750">
              <a:defRPr sz="1600" b="1" i="1">
                <a:solidFill>
                  <a:schemeClr val="tx1"/>
                </a:solidFill>
                <a:latin typeface="Arial" panose="020B0604020202020204" pitchFamily="34" charset="0"/>
                <a:ea typeface="ＭＳ Ｐゴシック" panose="020B0600070205080204" pitchFamily="34" charset="-128"/>
              </a:defRPr>
            </a:lvl2pPr>
            <a:lvl3pPr marL="1143000" indent="-228600">
              <a:defRPr sz="1600" b="1" i="1">
                <a:solidFill>
                  <a:schemeClr val="tx1"/>
                </a:solidFill>
                <a:latin typeface="Arial" panose="020B0604020202020204" pitchFamily="34" charset="0"/>
                <a:ea typeface="ＭＳ Ｐゴシック" panose="020B0600070205080204" pitchFamily="34" charset="-128"/>
              </a:defRPr>
            </a:lvl3pPr>
            <a:lvl4pPr marL="1600200" indent="-228600">
              <a:defRPr sz="1600" b="1" i="1">
                <a:solidFill>
                  <a:schemeClr val="tx1"/>
                </a:solidFill>
                <a:latin typeface="Arial" panose="020B0604020202020204" pitchFamily="34" charset="0"/>
                <a:ea typeface="ＭＳ Ｐゴシック" panose="020B0600070205080204" pitchFamily="34" charset="-128"/>
              </a:defRPr>
            </a:lvl4pPr>
            <a:lvl5pPr marL="2057400" indent="-228600">
              <a:defRPr sz="1600" b="1"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4000" b="0" u="sng" dirty="0"/>
              <a:t>THE STORY</a:t>
            </a:r>
            <a:endParaRPr lang="en-US" altLang="en-US" sz="4000" b="0" dirty="0"/>
          </a:p>
        </p:txBody>
      </p:sp>
      <p:sp>
        <p:nvSpPr>
          <p:cNvPr id="2" name="Footer Placeholder 1"/>
          <p:cNvSpPr>
            <a:spLocks noGrp="1"/>
          </p:cNvSpPr>
          <p:nvPr>
            <p:ph type="ftr" sz="quarter" idx="11"/>
          </p:nvPr>
        </p:nvSpPr>
        <p:spPr/>
        <p:txBody>
          <a:bodyPr/>
          <a:lstStyle/>
          <a:p>
            <a:r>
              <a:rPr lang="en-US"/>
              <a:t>SDSI Springboard Prorietary &amp; Confidential</a:t>
            </a:r>
            <a:endParaRPr lang="en-US" dirty="0"/>
          </a:p>
        </p:txBody>
      </p:sp>
    </p:spTree>
    <p:extLst>
      <p:ext uri="{BB962C8B-B14F-4D97-AF65-F5344CB8AC3E}">
        <p14:creationId xmlns:p14="http://schemas.microsoft.com/office/powerpoint/2010/main" val="3424547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1527314" y="1143000"/>
            <a:ext cx="1008159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1600" b="1" i="1">
                <a:solidFill>
                  <a:schemeClr val="tx1"/>
                </a:solidFill>
                <a:latin typeface="Arial" panose="020B0604020202020204" pitchFamily="34" charset="0"/>
                <a:ea typeface="ＭＳ Ｐゴシック" panose="020B0600070205080204" pitchFamily="34" charset="-128"/>
              </a:defRPr>
            </a:lvl1pPr>
            <a:lvl2pPr marL="742950" indent="-285750">
              <a:defRPr sz="1600" b="1" i="1">
                <a:solidFill>
                  <a:schemeClr val="tx1"/>
                </a:solidFill>
                <a:latin typeface="Arial" panose="020B0604020202020204" pitchFamily="34" charset="0"/>
                <a:ea typeface="ＭＳ Ｐゴシック" panose="020B0600070205080204" pitchFamily="34" charset="-128"/>
              </a:defRPr>
            </a:lvl2pPr>
            <a:lvl3pPr marL="800100" indent="-228600">
              <a:defRPr sz="1600" b="1" i="1">
                <a:solidFill>
                  <a:schemeClr val="tx1"/>
                </a:solidFill>
                <a:latin typeface="Arial" panose="020B0604020202020204" pitchFamily="34" charset="0"/>
                <a:ea typeface="ＭＳ Ｐゴシック" panose="020B0600070205080204" pitchFamily="34" charset="-128"/>
              </a:defRPr>
            </a:lvl3pPr>
            <a:lvl4pPr marL="1600200" indent="-228600">
              <a:defRPr sz="1600" b="1" i="1">
                <a:solidFill>
                  <a:schemeClr val="tx1"/>
                </a:solidFill>
                <a:latin typeface="Arial" panose="020B0604020202020204" pitchFamily="34" charset="0"/>
                <a:ea typeface="ＭＳ Ｐゴシック" panose="020B0600070205080204" pitchFamily="34" charset="-128"/>
              </a:defRPr>
            </a:lvl4pPr>
            <a:lvl5pPr marL="2057400" indent="-228600">
              <a:defRPr sz="1600" b="1"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400" b="0" i="0" dirty="0">
                <a:latin typeface="+mn-lt"/>
              </a:rPr>
              <a:t>Explain why people will see compelling value in your offering</a:t>
            </a:r>
          </a:p>
          <a:p>
            <a:pPr eaLnBrk="1" hangingPunct="1">
              <a:buFont typeface="Arial" panose="020B0604020202020204" pitchFamily="34" charset="0"/>
              <a:buChar char="•"/>
            </a:pPr>
            <a:endParaRPr lang="en-US" altLang="en-US" sz="2400" b="0" i="0" dirty="0">
              <a:latin typeface="+mn-lt"/>
            </a:endParaRPr>
          </a:p>
          <a:p>
            <a:pPr lvl="2" eaLnBrk="1" hangingPunct="1">
              <a:buFontTx/>
              <a:buChar char="•"/>
            </a:pPr>
            <a:r>
              <a:rPr lang="en-US" altLang="en-US" sz="2400" b="0" i="0" dirty="0">
                <a:latin typeface="+mn-lt"/>
              </a:rPr>
              <a:t>Describe very specific target customer “suffering” today and how intense a motivation it is for them to seek a solution</a:t>
            </a:r>
          </a:p>
          <a:p>
            <a:pPr lvl="2" eaLnBrk="1" hangingPunct="1"/>
            <a:endParaRPr lang="en-US" altLang="en-US" sz="2400" b="0" i="0" dirty="0">
              <a:latin typeface="+mn-lt"/>
            </a:endParaRPr>
          </a:p>
          <a:p>
            <a:pPr lvl="2" eaLnBrk="1" hangingPunct="1">
              <a:buFontTx/>
              <a:buChar char="•"/>
            </a:pPr>
            <a:r>
              <a:rPr lang="en-US" altLang="en-US" sz="2400" b="0" i="0" u="sng" dirty="0">
                <a:latin typeface="+mn-lt"/>
              </a:rPr>
              <a:t>OR</a:t>
            </a:r>
            <a:r>
              <a:rPr lang="en-US" altLang="en-US" sz="2400" b="0" i="0" dirty="0">
                <a:latin typeface="+mn-lt"/>
              </a:rPr>
              <a:t> describe the “desire” you will create and how strong </a:t>
            </a:r>
          </a:p>
          <a:p>
            <a:pPr lvl="2" eaLnBrk="1" hangingPunct="1"/>
            <a:r>
              <a:rPr lang="en-US" altLang="en-US" sz="2400" b="0" i="0" dirty="0">
                <a:latin typeface="+mn-lt"/>
              </a:rPr>
              <a:t>   it will be, ex., people did not know they desired iPods and iTunes</a:t>
            </a:r>
          </a:p>
          <a:p>
            <a:pPr lvl="2" eaLnBrk="1" hangingPunct="1"/>
            <a:endParaRPr lang="en-US" altLang="en-US" sz="2400" b="0" i="0" dirty="0">
              <a:latin typeface="+mn-lt"/>
            </a:endParaRPr>
          </a:p>
          <a:p>
            <a:pPr eaLnBrk="1" hangingPunct="1"/>
            <a:r>
              <a:rPr lang="en-US" altLang="en-US" sz="2400" b="0" i="0" dirty="0">
                <a:latin typeface="+mn-lt"/>
              </a:rPr>
              <a:t>Now describe the solution(s) your offering provides in direct relation to the pain(s)</a:t>
            </a:r>
          </a:p>
          <a:p>
            <a:pPr lvl="2" eaLnBrk="1" hangingPunct="1">
              <a:buFontTx/>
              <a:buChar char="•"/>
            </a:pPr>
            <a:endParaRPr lang="en-US" altLang="en-US" sz="2400" b="0" i="0" dirty="0">
              <a:latin typeface="+mn-lt"/>
            </a:endParaRPr>
          </a:p>
          <a:p>
            <a:pPr lvl="2" eaLnBrk="1" hangingPunct="1">
              <a:buFontTx/>
              <a:buChar char="•"/>
            </a:pPr>
            <a:r>
              <a:rPr lang="en-US" altLang="en-US" sz="2400" b="0" i="0" dirty="0">
                <a:latin typeface="+mn-lt"/>
              </a:rPr>
              <a:t>Describe what will compel people to buy considering their alternatives</a:t>
            </a:r>
          </a:p>
          <a:p>
            <a:pPr lvl="2" eaLnBrk="1" hangingPunct="1"/>
            <a:endParaRPr lang="en-US" altLang="en-US" sz="2400" b="0" i="0" dirty="0">
              <a:latin typeface="+mn-lt"/>
            </a:endParaRPr>
          </a:p>
          <a:p>
            <a:pPr lvl="2" eaLnBrk="1" hangingPunct="1">
              <a:buFontTx/>
              <a:buChar char="•"/>
            </a:pPr>
            <a:r>
              <a:rPr lang="en-US" altLang="en-US" sz="2400" b="0" i="0" dirty="0">
                <a:latin typeface="+mn-lt"/>
              </a:rPr>
              <a:t>NOTE:  doing nothing is an alternative</a:t>
            </a:r>
          </a:p>
        </p:txBody>
      </p:sp>
      <p:sp>
        <p:nvSpPr>
          <p:cNvPr id="30723" name="TextBox 1"/>
          <p:cNvSpPr txBox="1">
            <a:spLocks noChangeArrowheads="1"/>
          </p:cNvSpPr>
          <p:nvPr/>
        </p:nvSpPr>
        <p:spPr bwMode="auto">
          <a:xfrm>
            <a:off x="1527314" y="152401"/>
            <a:ext cx="604287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b="1" i="1">
                <a:solidFill>
                  <a:schemeClr val="tx1"/>
                </a:solidFill>
                <a:latin typeface="Arial" panose="020B0604020202020204" pitchFamily="34" charset="0"/>
                <a:ea typeface="ＭＳ Ｐゴシック" panose="020B0600070205080204" pitchFamily="34" charset="-128"/>
              </a:defRPr>
            </a:lvl1pPr>
            <a:lvl2pPr marL="742950" indent="-285750">
              <a:defRPr sz="1600" b="1" i="1">
                <a:solidFill>
                  <a:schemeClr val="tx1"/>
                </a:solidFill>
                <a:latin typeface="Arial" panose="020B0604020202020204" pitchFamily="34" charset="0"/>
                <a:ea typeface="ＭＳ Ｐゴシック" panose="020B0600070205080204" pitchFamily="34" charset="-128"/>
              </a:defRPr>
            </a:lvl2pPr>
            <a:lvl3pPr marL="1143000" indent="-228600">
              <a:defRPr sz="1600" b="1" i="1">
                <a:solidFill>
                  <a:schemeClr val="tx1"/>
                </a:solidFill>
                <a:latin typeface="Arial" panose="020B0604020202020204" pitchFamily="34" charset="0"/>
                <a:ea typeface="ＭＳ Ｐゴシック" panose="020B0600070205080204" pitchFamily="34" charset="-128"/>
              </a:defRPr>
            </a:lvl3pPr>
            <a:lvl4pPr marL="1600200" indent="-228600">
              <a:defRPr sz="1600" b="1" i="1">
                <a:solidFill>
                  <a:schemeClr val="tx1"/>
                </a:solidFill>
                <a:latin typeface="Arial" panose="020B0604020202020204" pitchFamily="34" charset="0"/>
                <a:ea typeface="ＭＳ Ｐゴシック" panose="020B0600070205080204" pitchFamily="34" charset="-128"/>
              </a:defRPr>
            </a:lvl4pPr>
            <a:lvl5pPr marL="2057400" indent="-228600">
              <a:defRPr sz="1600" b="1"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4000" b="0" u="sng" dirty="0">
                <a:latin typeface="+mn-lt"/>
              </a:rPr>
              <a:t>PRODUCT PAIN &amp; SOLUTION</a:t>
            </a:r>
          </a:p>
        </p:txBody>
      </p:sp>
      <p:sp>
        <p:nvSpPr>
          <p:cNvPr id="2" name="Footer Placeholder 1"/>
          <p:cNvSpPr>
            <a:spLocks noGrp="1"/>
          </p:cNvSpPr>
          <p:nvPr>
            <p:ph type="ftr" sz="quarter" idx="11"/>
          </p:nvPr>
        </p:nvSpPr>
        <p:spPr/>
        <p:txBody>
          <a:bodyPr/>
          <a:lstStyle/>
          <a:p>
            <a:r>
              <a:rPr lang="en-US"/>
              <a:t>SDSI Springboard Prorietary &amp; Confidential</a:t>
            </a:r>
            <a:endParaRPr lang="en-US" dirty="0"/>
          </a:p>
        </p:txBody>
      </p:sp>
    </p:spTree>
    <p:extLst>
      <p:ext uri="{BB962C8B-B14F-4D97-AF65-F5344CB8AC3E}">
        <p14:creationId xmlns:p14="http://schemas.microsoft.com/office/powerpoint/2010/main" val="19301786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3"/>
          <p:cNvSpPr txBox="1">
            <a:spLocks noChangeArrowheads="1"/>
          </p:cNvSpPr>
          <p:nvPr/>
        </p:nvSpPr>
        <p:spPr bwMode="auto">
          <a:xfrm>
            <a:off x="2903539" y="5419725"/>
            <a:ext cx="2238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b="1" i="1">
                <a:solidFill>
                  <a:schemeClr val="tx1"/>
                </a:solidFill>
                <a:latin typeface="Arial" panose="020B0604020202020204" pitchFamily="34" charset="0"/>
                <a:ea typeface="ＭＳ Ｐゴシック" panose="020B0600070205080204" pitchFamily="34" charset="-128"/>
              </a:defRPr>
            </a:lvl1pPr>
            <a:lvl2pPr marL="742950" indent="-285750">
              <a:defRPr sz="1600" b="1" i="1">
                <a:solidFill>
                  <a:schemeClr val="tx1"/>
                </a:solidFill>
                <a:latin typeface="Arial" panose="020B0604020202020204" pitchFamily="34" charset="0"/>
                <a:ea typeface="ＭＳ Ｐゴシック" panose="020B0600070205080204" pitchFamily="34" charset="-128"/>
              </a:defRPr>
            </a:lvl2pPr>
            <a:lvl3pPr marL="1143000" indent="-228600">
              <a:defRPr sz="1600" b="1" i="1">
                <a:solidFill>
                  <a:schemeClr val="tx1"/>
                </a:solidFill>
                <a:latin typeface="Arial" panose="020B0604020202020204" pitchFamily="34" charset="0"/>
                <a:ea typeface="ＭＳ Ｐゴシック" panose="020B0600070205080204" pitchFamily="34" charset="-128"/>
              </a:defRPr>
            </a:lvl3pPr>
            <a:lvl4pPr marL="1600200" indent="-228600">
              <a:defRPr sz="1600" b="1" i="1">
                <a:solidFill>
                  <a:schemeClr val="tx1"/>
                </a:solidFill>
                <a:latin typeface="Arial" panose="020B0604020202020204" pitchFamily="34" charset="0"/>
                <a:ea typeface="ＭＳ Ｐゴシック" panose="020B0600070205080204" pitchFamily="34" charset="-128"/>
              </a:defRPr>
            </a:lvl4pPr>
            <a:lvl5pPr marL="2057400" indent="-228600">
              <a:defRPr sz="1600" b="1"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2000" dirty="0">
              <a:latin typeface="+mn-lt"/>
            </a:endParaRPr>
          </a:p>
        </p:txBody>
      </p:sp>
      <p:sp>
        <p:nvSpPr>
          <p:cNvPr id="32771" name="TextBox 1"/>
          <p:cNvSpPr txBox="1">
            <a:spLocks noChangeArrowheads="1"/>
          </p:cNvSpPr>
          <p:nvPr/>
        </p:nvSpPr>
        <p:spPr bwMode="auto">
          <a:xfrm>
            <a:off x="1437861" y="157956"/>
            <a:ext cx="459606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b="1" i="1">
                <a:solidFill>
                  <a:schemeClr val="tx1"/>
                </a:solidFill>
                <a:latin typeface="Arial" panose="020B0604020202020204" pitchFamily="34" charset="0"/>
                <a:ea typeface="ＭＳ Ｐゴシック" panose="020B0600070205080204" pitchFamily="34" charset="-128"/>
              </a:defRPr>
            </a:lvl1pPr>
            <a:lvl2pPr marL="742950" indent="-285750">
              <a:defRPr sz="1600" b="1" i="1">
                <a:solidFill>
                  <a:schemeClr val="tx1"/>
                </a:solidFill>
                <a:latin typeface="Arial" panose="020B0604020202020204" pitchFamily="34" charset="0"/>
                <a:ea typeface="ＭＳ Ｐゴシック" panose="020B0600070205080204" pitchFamily="34" charset="-128"/>
              </a:defRPr>
            </a:lvl2pPr>
            <a:lvl3pPr marL="1143000" indent="-228600">
              <a:defRPr sz="1600" b="1" i="1">
                <a:solidFill>
                  <a:schemeClr val="tx1"/>
                </a:solidFill>
                <a:latin typeface="Arial" panose="020B0604020202020204" pitchFamily="34" charset="0"/>
                <a:ea typeface="ＭＳ Ｐゴシック" panose="020B0600070205080204" pitchFamily="34" charset="-128"/>
              </a:defRPr>
            </a:lvl3pPr>
            <a:lvl4pPr marL="1600200" indent="-228600">
              <a:defRPr sz="1600" b="1" i="1">
                <a:solidFill>
                  <a:schemeClr val="tx1"/>
                </a:solidFill>
                <a:latin typeface="Arial" panose="020B0604020202020204" pitchFamily="34" charset="0"/>
                <a:ea typeface="ＭＳ Ｐゴシック" panose="020B0600070205080204" pitchFamily="34" charset="-128"/>
              </a:defRPr>
            </a:lvl4pPr>
            <a:lvl5pPr marL="2057400" indent="-228600">
              <a:defRPr sz="1600" b="1"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0" u="sng" dirty="0">
                <a:latin typeface="+mn-lt"/>
              </a:rPr>
              <a:t>MARKET OPPORTUNITY</a:t>
            </a:r>
          </a:p>
        </p:txBody>
      </p:sp>
      <p:sp>
        <p:nvSpPr>
          <p:cNvPr id="6" name="Shape 408"/>
          <p:cNvSpPr/>
          <p:nvPr/>
        </p:nvSpPr>
        <p:spPr>
          <a:xfrm>
            <a:off x="2081213" y="1258888"/>
            <a:ext cx="5268912" cy="4881562"/>
          </a:xfrm>
          <a:prstGeom prst="ellipse">
            <a:avLst/>
          </a:prstGeom>
          <a:solidFill>
            <a:schemeClr val="bg1">
              <a:lumMod val="95000"/>
            </a:schemeClr>
          </a:solidFill>
          <a:ln w="19050" cap="flat">
            <a:noFill/>
            <a:prstDash val="solid"/>
            <a:round/>
            <a:headEnd type="none" w="med" len="med"/>
            <a:tailEnd type="none" w="med" len="med"/>
          </a:ln>
        </p:spPr>
        <p:txBody>
          <a:bodyPr lIns="91425" tIns="91425" rIns="91425" bIns="91425" anchor="ctr"/>
          <a:lstStyle/>
          <a:p>
            <a:pPr algn="ctr" eaLnBrk="1" hangingPunct="1">
              <a:defRPr/>
            </a:pPr>
            <a:endParaRPr lang="en" sz="2400" dirty="0"/>
          </a:p>
        </p:txBody>
      </p:sp>
      <p:sp>
        <p:nvSpPr>
          <p:cNvPr id="7" name="Shape 408"/>
          <p:cNvSpPr/>
          <p:nvPr/>
        </p:nvSpPr>
        <p:spPr>
          <a:xfrm>
            <a:off x="2349501" y="2400300"/>
            <a:ext cx="4175125" cy="3771900"/>
          </a:xfrm>
          <a:prstGeom prst="ellipse">
            <a:avLst/>
          </a:prstGeom>
          <a:solidFill>
            <a:schemeClr val="bg1">
              <a:lumMod val="85000"/>
            </a:schemeClr>
          </a:solidFill>
          <a:ln w="19050" cap="flat">
            <a:noFill/>
            <a:prstDash val="solid"/>
            <a:round/>
            <a:headEnd type="none" w="med" len="med"/>
            <a:tailEnd type="none" w="med" len="med"/>
          </a:ln>
        </p:spPr>
        <p:txBody>
          <a:bodyPr lIns="91425" tIns="91425" rIns="91425" bIns="91425" anchor="ctr"/>
          <a:lstStyle/>
          <a:p>
            <a:pPr algn="ctr" eaLnBrk="1" hangingPunct="1">
              <a:defRPr/>
            </a:pPr>
            <a:endParaRPr lang="en" sz="2400" dirty="0"/>
          </a:p>
        </p:txBody>
      </p:sp>
      <p:sp>
        <p:nvSpPr>
          <p:cNvPr id="8" name="Shape 416"/>
          <p:cNvSpPr/>
          <p:nvPr/>
        </p:nvSpPr>
        <p:spPr>
          <a:xfrm>
            <a:off x="2787650" y="3841750"/>
            <a:ext cx="2662238" cy="2266950"/>
          </a:xfrm>
          <a:prstGeom prst="ellipse">
            <a:avLst/>
          </a:prstGeom>
          <a:solidFill>
            <a:schemeClr val="bg1">
              <a:lumMod val="65000"/>
            </a:schemeClr>
          </a:solidFill>
          <a:ln w="19050" cap="flat">
            <a:noFill/>
            <a:prstDash val="solid"/>
            <a:round/>
            <a:headEnd type="none" w="med" len="med"/>
            <a:tailEnd type="none" w="med" len="med"/>
          </a:ln>
        </p:spPr>
        <p:txBody>
          <a:bodyPr lIns="91425" tIns="91425" rIns="91425" bIns="91425" anchor="ctr"/>
          <a:lstStyle/>
          <a:p>
            <a:pPr algn="ctr" eaLnBrk="1" hangingPunct="1">
              <a:defRPr/>
            </a:pPr>
            <a:r>
              <a:rPr lang="en" dirty="0"/>
              <a:t>XYZ Target Demographic</a:t>
            </a:r>
          </a:p>
          <a:p>
            <a:pPr algn="ctr" eaLnBrk="1" hangingPunct="1">
              <a:defRPr/>
            </a:pPr>
            <a:r>
              <a:rPr lang="en" dirty="0"/>
              <a:t>10-16yrs</a:t>
            </a:r>
          </a:p>
        </p:txBody>
      </p:sp>
      <p:sp>
        <p:nvSpPr>
          <p:cNvPr id="32775" name="TextBox 8"/>
          <p:cNvSpPr txBox="1">
            <a:spLocks noChangeArrowheads="1"/>
          </p:cNvSpPr>
          <p:nvPr/>
        </p:nvSpPr>
        <p:spPr bwMode="auto">
          <a:xfrm>
            <a:off x="2941638" y="3133725"/>
            <a:ext cx="3243262"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i="1">
                <a:solidFill>
                  <a:schemeClr val="tx1"/>
                </a:solidFill>
                <a:latin typeface="Arial" panose="020B0604020202020204" pitchFamily="34" charset="0"/>
                <a:ea typeface="ＭＳ Ｐゴシック" panose="020B0600070205080204" pitchFamily="34" charset="-128"/>
              </a:defRPr>
            </a:lvl1pPr>
            <a:lvl2pPr marL="742950" indent="-285750">
              <a:defRPr sz="1600" b="1" i="1">
                <a:solidFill>
                  <a:schemeClr val="tx1"/>
                </a:solidFill>
                <a:latin typeface="Arial" panose="020B0604020202020204" pitchFamily="34" charset="0"/>
                <a:ea typeface="ＭＳ Ｐゴシック" panose="020B0600070205080204" pitchFamily="34" charset="-128"/>
              </a:defRPr>
            </a:lvl2pPr>
            <a:lvl3pPr marL="1143000" indent="-228600">
              <a:defRPr sz="1600" b="1" i="1">
                <a:solidFill>
                  <a:schemeClr val="tx1"/>
                </a:solidFill>
                <a:latin typeface="Arial" panose="020B0604020202020204" pitchFamily="34" charset="0"/>
                <a:ea typeface="ＭＳ Ｐゴシック" panose="020B0600070205080204" pitchFamily="34" charset="-128"/>
              </a:defRPr>
            </a:lvl3pPr>
            <a:lvl4pPr marL="1600200" indent="-228600">
              <a:defRPr sz="1600" b="1" i="1">
                <a:solidFill>
                  <a:schemeClr val="tx1"/>
                </a:solidFill>
                <a:latin typeface="Arial" panose="020B0604020202020204" pitchFamily="34" charset="0"/>
                <a:ea typeface="ＭＳ Ｐゴシック" panose="020B0600070205080204" pitchFamily="34" charset="-128"/>
              </a:defRPr>
            </a:lvl4pPr>
            <a:lvl5pPr marL="2057400" indent="-228600">
              <a:defRPr sz="1600" b="1"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1400" dirty="0">
                <a:latin typeface="+mn-lt"/>
              </a:rPr>
              <a:t>SAM </a:t>
            </a:r>
          </a:p>
          <a:p>
            <a:pPr algn="ctr" eaLnBrk="1" hangingPunct="1"/>
            <a:r>
              <a:rPr lang="en-US" altLang="en-US" sz="1400" dirty="0">
                <a:latin typeface="+mn-lt"/>
              </a:rPr>
              <a:t>XYZ Million Youth Athletes</a:t>
            </a:r>
          </a:p>
          <a:p>
            <a:pPr algn="ctr" eaLnBrk="1" hangingPunct="1"/>
            <a:endParaRPr lang="en-US" altLang="en-US" sz="1400" dirty="0">
              <a:latin typeface="+mn-lt"/>
            </a:endParaRPr>
          </a:p>
        </p:txBody>
      </p:sp>
      <p:sp>
        <p:nvSpPr>
          <p:cNvPr id="32776" name="TextBox 9"/>
          <p:cNvSpPr txBox="1">
            <a:spLocks noChangeArrowheads="1"/>
          </p:cNvSpPr>
          <p:nvPr/>
        </p:nvSpPr>
        <p:spPr bwMode="auto">
          <a:xfrm>
            <a:off x="3386138" y="1465264"/>
            <a:ext cx="3243262"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i="1">
                <a:solidFill>
                  <a:schemeClr val="tx1"/>
                </a:solidFill>
                <a:latin typeface="Arial" panose="020B0604020202020204" pitchFamily="34" charset="0"/>
                <a:ea typeface="ＭＳ Ｐゴシック" panose="020B0600070205080204" pitchFamily="34" charset="-128"/>
              </a:defRPr>
            </a:lvl1pPr>
            <a:lvl2pPr marL="742950" indent="-285750">
              <a:defRPr sz="1600" b="1" i="1">
                <a:solidFill>
                  <a:schemeClr val="tx1"/>
                </a:solidFill>
                <a:latin typeface="Arial" panose="020B0604020202020204" pitchFamily="34" charset="0"/>
                <a:ea typeface="ＭＳ Ｐゴシック" panose="020B0600070205080204" pitchFamily="34" charset="-128"/>
              </a:defRPr>
            </a:lvl2pPr>
            <a:lvl3pPr marL="1143000" indent="-228600">
              <a:defRPr sz="1600" b="1" i="1">
                <a:solidFill>
                  <a:schemeClr val="tx1"/>
                </a:solidFill>
                <a:latin typeface="Arial" panose="020B0604020202020204" pitchFamily="34" charset="0"/>
                <a:ea typeface="ＭＳ Ｐゴシック" panose="020B0600070205080204" pitchFamily="34" charset="-128"/>
              </a:defRPr>
            </a:lvl3pPr>
            <a:lvl4pPr marL="1600200" indent="-228600">
              <a:defRPr sz="1600" b="1" i="1">
                <a:solidFill>
                  <a:schemeClr val="tx1"/>
                </a:solidFill>
                <a:latin typeface="Arial" panose="020B0604020202020204" pitchFamily="34" charset="0"/>
                <a:ea typeface="ＭＳ Ｐゴシック" panose="020B0600070205080204" pitchFamily="34" charset="-128"/>
              </a:defRPr>
            </a:lvl4pPr>
            <a:lvl5pPr marL="2057400" indent="-228600">
              <a:defRPr sz="1600" b="1"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dirty="0">
                <a:latin typeface="+mn-lt"/>
              </a:rPr>
              <a:t>TAM </a:t>
            </a:r>
          </a:p>
          <a:p>
            <a:pPr algn="ctr" eaLnBrk="1" hangingPunct="1"/>
            <a:r>
              <a:rPr lang="en-US" altLang="en-US" dirty="0">
                <a:latin typeface="+mn-lt"/>
              </a:rPr>
              <a:t>XYZ Million Athletes</a:t>
            </a:r>
          </a:p>
          <a:p>
            <a:pPr algn="ctr" eaLnBrk="1" hangingPunct="1"/>
            <a:r>
              <a:rPr lang="en-US" altLang="en-US" dirty="0">
                <a:latin typeface="+mn-lt"/>
              </a:rPr>
              <a:t>Growth Rate xyz%</a:t>
            </a:r>
          </a:p>
          <a:p>
            <a:pPr algn="ctr" eaLnBrk="1" hangingPunct="1"/>
            <a:endParaRPr lang="en-US" altLang="en-US" dirty="0">
              <a:latin typeface="+mn-lt"/>
            </a:endParaRPr>
          </a:p>
        </p:txBody>
      </p:sp>
      <p:sp>
        <p:nvSpPr>
          <p:cNvPr id="11" name="TextBox 3"/>
          <p:cNvSpPr txBox="1">
            <a:spLocks noChangeArrowheads="1"/>
          </p:cNvSpPr>
          <p:nvPr/>
        </p:nvSpPr>
        <p:spPr bwMode="auto">
          <a:xfrm>
            <a:off x="7543800" y="838200"/>
            <a:ext cx="25590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sz="1600" b="1"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b="1"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b="1"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b="1"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b="1"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9pPr>
          </a:lstStyle>
          <a:p>
            <a:pPr marL="0" indent="0" eaLnBrk="1" hangingPunct="1">
              <a:defRPr/>
            </a:pPr>
            <a:r>
              <a:rPr lang="en-US" altLang="en-US" sz="1800" i="0" dirty="0">
                <a:latin typeface="+mn-lt"/>
                <a:cs typeface="Aharoni" panose="02010803020104030203" pitchFamily="2" charset="-79"/>
              </a:rPr>
              <a:t>Target Customer: </a:t>
            </a:r>
            <a:endParaRPr lang="en-US" altLang="en-US" sz="1800" b="0" i="0" dirty="0">
              <a:latin typeface="+mn-lt"/>
              <a:cs typeface="Aharoni" panose="02010803020104030203" pitchFamily="2" charset="-79"/>
            </a:endParaRPr>
          </a:p>
          <a:p>
            <a:pPr marL="115888" indent="-115888" eaLnBrk="1" hangingPunct="1">
              <a:buFont typeface="Arial" panose="020B0604020202020204" pitchFamily="34" charset="0"/>
              <a:buChar char="•"/>
              <a:defRPr/>
            </a:pPr>
            <a:r>
              <a:rPr lang="en-US" altLang="en-US" sz="1800" b="0" i="0" dirty="0">
                <a:latin typeface="+mn-lt"/>
                <a:cs typeface="Aharoni" panose="02010803020104030203" pitchFamily="2" charset="-79"/>
              </a:rPr>
              <a:t>Demographics</a:t>
            </a:r>
          </a:p>
          <a:p>
            <a:pPr marL="115888" indent="-115888" eaLnBrk="1" hangingPunct="1">
              <a:buFont typeface="Arial" panose="020B0604020202020204" pitchFamily="34" charset="0"/>
              <a:buChar char="•"/>
              <a:defRPr/>
            </a:pPr>
            <a:r>
              <a:rPr lang="en-US" altLang="en-US" sz="1800" b="0" i="0" dirty="0">
                <a:latin typeface="+mn-lt"/>
                <a:cs typeface="Aharoni" panose="02010803020104030203" pitchFamily="2" charset="-79"/>
              </a:rPr>
              <a:t>Personas (2-3)</a:t>
            </a:r>
          </a:p>
          <a:p>
            <a:pPr marL="115888" indent="-115888" eaLnBrk="1" hangingPunct="1">
              <a:buFont typeface="Arial" panose="020B0604020202020204" pitchFamily="34" charset="0"/>
              <a:buChar char="•"/>
              <a:defRPr/>
            </a:pPr>
            <a:r>
              <a:rPr lang="en-US" altLang="en-US" sz="1800" b="0" i="0" dirty="0">
                <a:latin typeface="+mn-lt"/>
                <a:cs typeface="Aharoni" panose="02010803020104030203" pitchFamily="2" charset="-79"/>
              </a:rPr>
              <a:t>General Traits </a:t>
            </a:r>
          </a:p>
        </p:txBody>
      </p:sp>
      <p:sp>
        <p:nvSpPr>
          <p:cNvPr id="14" name="TextBox 5"/>
          <p:cNvSpPr txBox="1">
            <a:spLocks noChangeArrowheads="1"/>
          </p:cNvSpPr>
          <p:nvPr/>
        </p:nvSpPr>
        <p:spPr bwMode="auto">
          <a:xfrm>
            <a:off x="7543801" y="2057400"/>
            <a:ext cx="3421063"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b="1"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b="1"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b="1"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b="1"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b="1"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1800" i="0" dirty="0">
                <a:latin typeface="+mn-lt"/>
                <a:cs typeface="Aharoni" panose="02010803020104030203" pitchFamily="2" charset="-79"/>
              </a:rPr>
              <a:t>Target Market:</a:t>
            </a:r>
          </a:p>
          <a:p>
            <a:pPr marL="115888" indent="-115888" eaLnBrk="1" hangingPunct="1">
              <a:buFont typeface="Arial" panose="020B0604020202020204" pitchFamily="34" charset="0"/>
              <a:buChar char="•"/>
              <a:defRPr/>
            </a:pPr>
            <a:r>
              <a:rPr lang="en-US" altLang="en-US" sz="1800" b="0" i="0" dirty="0">
                <a:latin typeface="+mn-lt"/>
                <a:cs typeface="Aharoni" panose="02010803020104030203" pitchFamily="2" charset="-79"/>
              </a:rPr>
              <a:t>Stage I: Southern California</a:t>
            </a:r>
          </a:p>
          <a:p>
            <a:pPr marL="115888" indent="-115888" eaLnBrk="1" hangingPunct="1">
              <a:buFont typeface="Arial" panose="020B0604020202020204" pitchFamily="34" charset="0"/>
              <a:buChar char="•"/>
              <a:defRPr/>
            </a:pPr>
            <a:r>
              <a:rPr lang="en-US" altLang="en-US" sz="1800" b="0" i="0" dirty="0">
                <a:latin typeface="+mn-lt"/>
                <a:cs typeface="Aharoni" panose="02010803020104030203" pitchFamily="2" charset="-79"/>
              </a:rPr>
              <a:t>Stage II: United States</a:t>
            </a:r>
          </a:p>
          <a:p>
            <a:pPr marL="115888" indent="-115888" eaLnBrk="1" hangingPunct="1">
              <a:buFont typeface="Arial" panose="020B0604020202020204" pitchFamily="34" charset="0"/>
              <a:buChar char="•"/>
              <a:defRPr/>
            </a:pPr>
            <a:r>
              <a:rPr lang="en-US" altLang="en-US" sz="1800" b="0" i="0" dirty="0">
                <a:latin typeface="+mn-lt"/>
                <a:cs typeface="Aharoni" panose="02010803020104030203" pitchFamily="2" charset="-79"/>
              </a:rPr>
              <a:t>Stage III: International</a:t>
            </a:r>
          </a:p>
          <a:p>
            <a:pPr eaLnBrk="1" hangingPunct="1">
              <a:defRPr/>
            </a:pPr>
            <a:endParaRPr lang="en-US" altLang="en-US" sz="1400" i="0" dirty="0">
              <a:latin typeface="+mn-lt"/>
              <a:cs typeface="Aharoni" panose="02010803020104030203" pitchFamily="2" charset="-79"/>
            </a:endParaRPr>
          </a:p>
        </p:txBody>
      </p:sp>
      <p:sp>
        <p:nvSpPr>
          <p:cNvPr id="16" name="TextBox 5"/>
          <p:cNvSpPr txBox="1">
            <a:spLocks noChangeArrowheads="1"/>
          </p:cNvSpPr>
          <p:nvPr/>
        </p:nvSpPr>
        <p:spPr bwMode="auto">
          <a:xfrm>
            <a:off x="7475538" y="3352801"/>
            <a:ext cx="3421062"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b="1"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b="1"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b="1"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b="1"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b="1"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1800" i="0" dirty="0">
                <a:latin typeface="+mn-lt"/>
                <a:cs typeface="Aharoni" panose="02010803020104030203" pitchFamily="2" charset="-79"/>
              </a:rPr>
              <a:t>Goal &amp; Objectives:</a:t>
            </a:r>
          </a:p>
          <a:p>
            <a:pPr marL="115888" indent="-115888" eaLnBrk="1" hangingPunct="1">
              <a:buFont typeface="Arial" panose="020B0604020202020204" pitchFamily="34" charset="0"/>
              <a:buChar char="•"/>
              <a:defRPr/>
            </a:pPr>
            <a:r>
              <a:rPr lang="en-US" altLang="en-US" sz="1800" b="0" i="0" dirty="0">
                <a:latin typeface="+mn-lt"/>
                <a:cs typeface="Aharoni" panose="02010803020104030203" pitchFamily="2" charset="-79"/>
              </a:rPr>
              <a:t>Capture .01% of SAM to achieve goals.</a:t>
            </a:r>
          </a:p>
          <a:p>
            <a:pPr marL="115888" indent="-115888" eaLnBrk="1" hangingPunct="1">
              <a:buFont typeface="Arial" panose="020B0604020202020204" pitchFamily="34" charset="0"/>
              <a:buChar char="•"/>
              <a:defRPr/>
            </a:pPr>
            <a:r>
              <a:rPr lang="en-US" altLang="en-US" sz="1800" b="0" i="0" dirty="0">
                <a:latin typeface="+mn-lt"/>
                <a:cs typeface="Aharoni" panose="02010803020104030203" pitchFamily="2" charset="-79"/>
              </a:rPr>
              <a:t>5 YR target goal of business Model </a:t>
            </a:r>
          </a:p>
          <a:p>
            <a:pPr eaLnBrk="1" hangingPunct="1">
              <a:defRPr/>
            </a:pPr>
            <a:endParaRPr lang="en-US" altLang="en-US" sz="1400" i="0" dirty="0">
              <a:latin typeface="+mn-lt"/>
              <a:cs typeface="Aharoni" panose="02010803020104030203" pitchFamily="2" charset="-79"/>
            </a:endParaRPr>
          </a:p>
        </p:txBody>
      </p:sp>
      <p:sp>
        <p:nvSpPr>
          <p:cNvPr id="18" name="TextBox 4"/>
          <p:cNvSpPr txBox="1">
            <a:spLocks noChangeArrowheads="1"/>
          </p:cNvSpPr>
          <p:nvPr/>
        </p:nvSpPr>
        <p:spPr bwMode="auto">
          <a:xfrm>
            <a:off x="6629400" y="5029201"/>
            <a:ext cx="4114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sz="1600" b="1" 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b="1" 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b="1" 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b="1" 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b="1"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9pPr>
          </a:lstStyle>
          <a:p>
            <a:pPr marL="0" indent="0" eaLnBrk="1" hangingPunct="1">
              <a:defRPr/>
            </a:pPr>
            <a:r>
              <a:rPr lang="en-US" altLang="en-US" sz="1800" i="0" dirty="0">
                <a:latin typeface="+mn-lt"/>
                <a:cs typeface="Aharoni" panose="02010803020104030203" pitchFamily="2" charset="-79"/>
              </a:rPr>
              <a:t>Assumptions: </a:t>
            </a:r>
            <a:r>
              <a:rPr lang="en-US" altLang="en-US" sz="1800" b="0" i="0" dirty="0">
                <a:latin typeface="+mn-lt"/>
                <a:cs typeface="Aharoni" panose="02010803020104030203" pitchFamily="2" charset="-79"/>
              </a:rPr>
              <a:t>(examples)</a:t>
            </a:r>
          </a:p>
          <a:p>
            <a:pPr marL="114300" indent="-114300" eaLnBrk="1" hangingPunct="1">
              <a:buFont typeface="Wingdings" panose="05000000000000000000" pitchFamily="2" charset="2"/>
              <a:buChar char="§"/>
              <a:defRPr/>
            </a:pPr>
            <a:r>
              <a:rPr lang="en-US" altLang="en-US" sz="1800" b="0" i="0" dirty="0">
                <a:latin typeface="+mn-lt"/>
                <a:cs typeface="Aharoni" panose="02010803020104030203" pitchFamily="2" charset="-79"/>
              </a:rPr>
              <a:t>Each customer will have an average spend of XYZ</a:t>
            </a:r>
          </a:p>
          <a:p>
            <a:pPr marL="114300" indent="-114300" eaLnBrk="1" hangingPunct="1">
              <a:buFont typeface="Wingdings" panose="05000000000000000000" pitchFamily="2" charset="2"/>
              <a:buChar char="§"/>
              <a:defRPr/>
            </a:pPr>
            <a:r>
              <a:rPr lang="en-US" altLang="en-US" sz="1800" b="0" i="0" dirty="0">
                <a:latin typeface="+mn-lt"/>
                <a:cs typeface="Aharoni" panose="02010803020104030203" pitchFamily="2" charset="-79"/>
              </a:rPr>
              <a:t>Each customer will reach 5 other users</a:t>
            </a:r>
          </a:p>
        </p:txBody>
      </p:sp>
      <p:sp>
        <p:nvSpPr>
          <p:cNvPr id="2" name="Footer Placeholder 1"/>
          <p:cNvSpPr>
            <a:spLocks noGrp="1"/>
          </p:cNvSpPr>
          <p:nvPr>
            <p:ph type="ftr" sz="quarter" idx="11"/>
          </p:nvPr>
        </p:nvSpPr>
        <p:spPr/>
        <p:txBody>
          <a:bodyPr/>
          <a:lstStyle/>
          <a:p>
            <a:r>
              <a:rPr lang="en-US"/>
              <a:t>SDSI Springboard Prorietary &amp; Confidential</a:t>
            </a:r>
            <a:endParaRPr lang="en-US" dirty="0"/>
          </a:p>
        </p:txBody>
      </p:sp>
    </p:spTree>
    <p:extLst>
      <p:ext uri="{BB962C8B-B14F-4D97-AF65-F5344CB8AC3E}">
        <p14:creationId xmlns:p14="http://schemas.microsoft.com/office/powerpoint/2010/main" val="16310299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3"/>
          <p:cNvSpPr txBox="1">
            <a:spLocks noChangeArrowheads="1"/>
          </p:cNvSpPr>
          <p:nvPr/>
        </p:nvSpPr>
        <p:spPr bwMode="auto">
          <a:xfrm>
            <a:off x="6003925" y="3171826"/>
            <a:ext cx="18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b="1" i="1">
                <a:solidFill>
                  <a:schemeClr val="tx1"/>
                </a:solidFill>
                <a:latin typeface="Arial" panose="020B0604020202020204" pitchFamily="34" charset="0"/>
                <a:ea typeface="ＭＳ Ｐゴシック" panose="020B0600070205080204" pitchFamily="34" charset="-128"/>
              </a:defRPr>
            </a:lvl1pPr>
            <a:lvl2pPr marL="742950" indent="-285750">
              <a:defRPr sz="1600" b="1" i="1">
                <a:solidFill>
                  <a:schemeClr val="tx1"/>
                </a:solidFill>
                <a:latin typeface="Arial" panose="020B0604020202020204" pitchFamily="34" charset="0"/>
                <a:ea typeface="ＭＳ Ｐゴシック" panose="020B0600070205080204" pitchFamily="34" charset="-128"/>
              </a:defRPr>
            </a:lvl2pPr>
            <a:lvl3pPr marL="1143000" indent="-228600">
              <a:defRPr sz="1600" b="1" i="1">
                <a:solidFill>
                  <a:schemeClr val="tx1"/>
                </a:solidFill>
                <a:latin typeface="Arial" panose="020B0604020202020204" pitchFamily="34" charset="0"/>
                <a:ea typeface="ＭＳ Ｐゴシック" panose="020B0600070205080204" pitchFamily="34" charset="-128"/>
              </a:defRPr>
            </a:lvl3pPr>
            <a:lvl4pPr marL="1600200" indent="-228600">
              <a:defRPr sz="1600" b="1" i="1">
                <a:solidFill>
                  <a:schemeClr val="tx1"/>
                </a:solidFill>
                <a:latin typeface="Arial" panose="020B0604020202020204" pitchFamily="34" charset="0"/>
                <a:ea typeface="ＭＳ Ｐゴシック" panose="020B0600070205080204" pitchFamily="34" charset="-128"/>
              </a:defRPr>
            </a:lvl4pPr>
            <a:lvl5pPr marL="2057400" indent="-228600">
              <a:defRPr sz="1600" b="1"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2000" i="0" dirty="0">
              <a:latin typeface="+mn-lt"/>
            </a:endParaRPr>
          </a:p>
        </p:txBody>
      </p:sp>
      <p:sp>
        <p:nvSpPr>
          <p:cNvPr id="34819" name="Text Box 4"/>
          <p:cNvSpPr txBox="1">
            <a:spLocks noChangeArrowheads="1"/>
          </p:cNvSpPr>
          <p:nvPr/>
        </p:nvSpPr>
        <p:spPr bwMode="auto">
          <a:xfrm>
            <a:off x="2574925" y="5556251"/>
            <a:ext cx="184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b="1" i="1">
                <a:solidFill>
                  <a:schemeClr val="tx1"/>
                </a:solidFill>
                <a:latin typeface="Arial" panose="020B0604020202020204" pitchFamily="34" charset="0"/>
                <a:ea typeface="ＭＳ Ｐゴシック" panose="020B0600070205080204" pitchFamily="34" charset="-128"/>
              </a:defRPr>
            </a:lvl1pPr>
            <a:lvl2pPr marL="742950" indent="-285750">
              <a:defRPr sz="1600" b="1" i="1">
                <a:solidFill>
                  <a:schemeClr val="tx1"/>
                </a:solidFill>
                <a:latin typeface="Arial" panose="020B0604020202020204" pitchFamily="34" charset="0"/>
                <a:ea typeface="ＭＳ Ｐゴシック" panose="020B0600070205080204" pitchFamily="34" charset="-128"/>
              </a:defRPr>
            </a:lvl2pPr>
            <a:lvl3pPr marL="1143000" indent="-228600">
              <a:defRPr sz="1600" b="1" i="1">
                <a:solidFill>
                  <a:schemeClr val="tx1"/>
                </a:solidFill>
                <a:latin typeface="Arial" panose="020B0604020202020204" pitchFamily="34" charset="0"/>
                <a:ea typeface="ＭＳ Ｐゴシック" panose="020B0600070205080204" pitchFamily="34" charset="-128"/>
              </a:defRPr>
            </a:lvl3pPr>
            <a:lvl4pPr marL="1600200" indent="-228600">
              <a:defRPr sz="1600" b="1" i="1">
                <a:solidFill>
                  <a:schemeClr val="tx1"/>
                </a:solidFill>
                <a:latin typeface="Arial" panose="020B0604020202020204" pitchFamily="34" charset="0"/>
                <a:ea typeface="ＭＳ Ｐゴシック" panose="020B0600070205080204" pitchFamily="34" charset="-128"/>
              </a:defRPr>
            </a:lvl4pPr>
            <a:lvl5pPr marL="2057400" indent="-228600">
              <a:defRPr sz="1600" b="1"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4000" dirty="0">
              <a:latin typeface="+mn-lt"/>
            </a:endParaRPr>
          </a:p>
        </p:txBody>
      </p:sp>
      <p:sp>
        <p:nvSpPr>
          <p:cNvPr id="34820" name="TextBox 1"/>
          <p:cNvSpPr txBox="1">
            <a:spLocks noChangeArrowheads="1"/>
          </p:cNvSpPr>
          <p:nvPr/>
        </p:nvSpPr>
        <p:spPr bwMode="auto">
          <a:xfrm>
            <a:off x="1447801" y="102394"/>
            <a:ext cx="342734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b="1" i="1">
                <a:solidFill>
                  <a:schemeClr val="tx1"/>
                </a:solidFill>
                <a:latin typeface="Arial" panose="020B0604020202020204" pitchFamily="34" charset="0"/>
                <a:ea typeface="ＭＳ Ｐゴシック" panose="020B0600070205080204" pitchFamily="34" charset="-128"/>
              </a:defRPr>
            </a:lvl1pPr>
            <a:lvl2pPr marL="742950" indent="-285750">
              <a:defRPr sz="1600" b="1" i="1">
                <a:solidFill>
                  <a:schemeClr val="tx1"/>
                </a:solidFill>
                <a:latin typeface="Arial" panose="020B0604020202020204" pitchFamily="34" charset="0"/>
                <a:ea typeface="ＭＳ Ｐゴシック" panose="020B0600070205080204" pitchFamily="34" charset="-128"/>
              </a:defRPr>
            </a:lvl2pPr>
            <a:lvl3pPr marL="1143000" indent="-228600">
              <a:defRPr sz="1600" b="1" i="1">
                <a:solidFill>
                  <a:schemeClr val="tx1"/>
                </a:solidFill>
                <a:latin typeface="Arial" panose="020B0604020202020204" pitchFamily="34" charset="0"/>
                <a:ea typeface="ＭＳ Ｐゴシック" panose="020B0600070205080204" pitchFamily="34" charset="-128"/>
              </a:defRPr>
            </a:lvl3pPr>
            <a:lvl4pPr marL="1600200" indent="-228600">
              <a:defRPr sz="1600" b="1" i="1">
                <a:solidFill>
                  <a:schemeClr val="tx1"/>
                </a:solidFill>
                <a:latin typeface="Arial" panose="020B0604020202020204" pitchFamily="34" charset="0"/>
                <a:ea typeface="ＭＳ Ｐゴシック" panose="020B0600070205080204" pitchFamily="34" charset="-128"/>
              </a:defRPr>
            </a:lvl4pPr>
            <a:lvl5pPr marL="2057400" indent="-228600">
              <a:defRPr sz="1600" b="1"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4000" b="0" u="sng" dirty="0">
                <a:latin typeface="+mn-lt"/>
              </a:rPr>
              <a:t>GO TO MARKET</a:t>
            </a:r>
            <a:endParaRPr lang="en-US" altLang="en-US" sz="2000" b="0" u="sng" dirty="0">
              <a:solidFill>
                <a:srgbClr val="000000"/>
              </a:solidFill>
              <a:latin typeface="+mn-lt"/>
            </a:endParaRPr>
          </a:p>
        </p:txBody>
      </p:sp>
      <p:sp>
        <p:nvSpPr>
          <p:cNvPr id="34821" name="TextBox 6"/>
          <p:cNvSpPr txBox="1">
            <a:spLocks noChangeArrowheads="1"/>
          </p:cNvSpPr>
          <p:nvPr/>
        </p:nvSpPr>
        <p:spPr bwMode="auto">
          <a:xfrm>
            <a:off x="1567069" y="1013015"/>
            <a:ext cx="8534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i="1">
                <a:solidFill>
                  <a:schemeClr val="tx1"/>
                </a:solidFill>
                <a:latin typeface="Arial" panose="020B0604020202020204" pitchFamily="34" charset="0"/>
                <a:ea typeface="ＭＳ Ｐゴシック" panose="020B0600070205080204" pitchFamily="34" charset="-128"/>
              </a:defRPr>
            </a:lvl1pPr>
            <a:lvl2pPr marL="742950" indent="-285750">
              <a:defRPr sz="1600" b="1" i="1">
                <a:solidFill>
                  <a:schemeClr val="tx1"/>
                </a:solidFill>
                <a:latin typeface="Arial" panose="020B0604020202020204" pitchFamily="34" charset="0"/>
                <a:ea typeface="ＭＳ Ｐゴシック" panose="020B0600070205080204" pitchFamily="34" charset="-128"/>
              </a:defRPr>
            </a:lvl2pPr>
            <a:lvl3pPr marL="1143000" indent="-228600">
              <a:defRPr sz="1600" b="1" i="1">
                <a:solidFill>
                  <a:schemeClr val="tx1"/>
                </a:solidFill>
                <a:latin typeface="Arial" panose="020B0604020202020204" pitchFamily="34" charset="0"/>
                <a:ea typeface="ＭＳ Ｐゴシック" panose="020B0600070205080204" pitchFamily="34" charset="-128"/>
              </a:defRPr>
            </a:lvl3pPr>
            <a:lvl4pPr marL="1600200" indent="-228600">
              <a:defRPr sz="1600" b="1" i="1">
                <a:solidFill>
                  <a:schemeClr val="tx1"/>
                </a:solidFill>
                <a:latin typeface="Arial" panose="020B0604020202020204" pitchFamily="34" charset="0"/>
                <a:ea typeface="ＭＳ Ｐゴシック" panose="020B0600070205080204" pitchFamily="34" charset="-128"/>
              </a:defRPr>
            </a:lvl4pPr>
            <a:lvl5pPr marL="2057400" indent="-228600">
              <a:defRPr sz="1600" b="1"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000" b="0" dirty="0">
                <a:latin typeface="+mn-lt"/>
              </a:rPr>
              <a:t>Give your marketing campaign a name. Bring it to life!</a:t>
            </a:r>
          </a:p>
          <a:p>
            <a:pPr eaLnBrk="1" hangingPunct="1"/>
            <a:r>
              <a:rPr lang="en-US" altLang="en-US" sz="2000" b="0" dirty="0">
                <a:latin typeface="+mn-lt"/>
              </a:rPr>
              <a:t>Goal – Identify your 5 year revenue goal </a:t>
            </a:r>
          </a:p>
        </p:txBody>
      </p:sp>
      <p:sp>
        <p:nvSpPr>
          <p:cNvPr id="10" name="TextBox 9"/>
          <p:cNvSpPr txBox="1"/>
          <p:nvPr/>
        </p:nvSpPr>
        <p:spPr>
          <a:xfrm>
            <a:off x="2286000" y="1952947"/>
            <a:ext cx="8001000" cy="1631216"/>
          </a:xfrm>
          <a:prstGeom prst="rect">
            <a:avLst/>
          </a:prstGeom>
          <a:noFill/>
        </p:spPr>
        <p:txBody>
          <a:bodyPr>
            <a:spAutoFit/>
          </a:bodyPr>
          <a:lstStyle/>
          <a:p>
            <a:pPr eaLnBrk="1" hangingPunct="1">
              <a:defRPr/>
            </a:pPr>
            <a:r>
              <a:rPr lang="en-US" sz="2000" dirty="0"/>
              <a:t>Goals &amp; Objectives:</a:t>
            </a:r>
          </a:p>
          <a:p>
            <a:pPr marL="285750" indent="-285750">
              <a:buFont typeface="Arial" panose="020B0604020202020204" pitchFamily="34" charset="0"/>
              <a:buChar char="•"/>
              <a:defRPr/>
            </a:pPr>
            <a:r>
              <a:rPr lang="en-US" sz="2000" dirty="0"/>
              <a:t>State goals and objectives and make them measureable. For example:</a:t>
            </a:r>
          </a:p>
          <a:p>
            <a:pPr marL="742950" lvl="1" indent="-285750">
              <a:buFont typeface="Courier New" panose="02070309020205020404" pitchFamily="49" charset="0"/>
              <a:buChar char="o"/>
              <a:defRPr/>
            </a:pPr>
            <a:r>
              <a:rPr lang="en-US" sz="2000" dirty="0"/>
              <a:t>Build Awareness &amp;  Education </a:t>
            </a:r>
          </a:p>
          <a:p>
            <a:pPr marL="742950" lvl="1" indent="-285750">
              <a:buFont typeface="Courier New" panose="02070309020205020404" pitchFamily="49" charset="0"/>
              <a:buChar char="o"/>
              <a:defRPr/>
            </a:pPr>
            <a:r>
              <a:rPr lang="en-US" sz="2000" dirty="0"/>
              <a:t>Drive Acquisition </a:t>
            </a:r>
          </a:p>
          <a:p>
            <a:pPr marL="742950" lvl="1" indent="-285750">
              <a:buFont typeface="Courier New" panose="02070309020205020404" pitchFamily="49" charset="0"/>
              <a:buChar char="o"/>
              <a:defRPr/>
            </a:pPr>
            <a:r>
              <a:rPr lang="en-US" sz="2000" dirty="0"/>
              <a:t>Develop Loyalty – Repeat Business </a:t>
            </a:r>
          </a:p>
        </p:txBody>
      </p:sp>
      <p:sp>
        <p:nvSpPr>
          <p:cNvPr id="12" name="TextBox 11"/>
          <p:cNvSpPr txBox="1"/>
          <p:nvPr/>
        </p:nvSpPr>
        <p:spPr>
          <a:xfrm>
            <a:off x="2286000" y="3989388"/>
            <a:ext cx="8077200" cy="2246312"/>
          </a:xfrm>
          <a:prstGeom prst="rect">
            <a:avLst/>
          </a:prstGeom>
          <a:noFill/>
        </p:spPr>
        <p:txBody>
          <a:bodyPr>
            <a:spAutoFit/>
          </a:bodyPr>
          <a:lstStyle/>
          <a:p>
            <a:pPr eaLnBrk="1" hangingPunct="1">
              <a:defRPr/>
            </a:pPr>
            <a:r>
              <a:rPr lang="en-US" sz="2000" dirty="0"/>
              <a:t>Customer Acquisition:</a:t>
            </a:r>
          </a:p>
          <a:p>
            <a:pPr marL="342900" indent="-342900">
              <a:buFont typeface="Arial" panose="020B0604020202020204" pitchFamily="34" charset="0"/>
              <a:buChar char="•"/>
              <a:defRPr/>
            </a:pPr>
            <a:r>
              <a:rPr lang="en-US" sz="2000" dirty="0"/>
              <a:t>Identify how you will acquire your customers (i.e., Web, Retail)</a:t>
            </a:r>
          </a:p>
          <a:p>
            <a:pPr marL="342900" indent="-342900">
              <a:buFont typeface="Arial" panose="020B0604020202020204" pitchFamily="34" charset="0"/>
              <a:buChar char="•"/>
              <a:defRPr/>
            </a:pPr>
            <a:r>
              <a:rPr lang="en-US" sz="2000" dirty="0"/>
              <a:t>Give example of general path to conversion (i.e., mktg campaign, drives people to web, web drives ecommerce)</a:t>
            </a:r>
          </a:p>
          <a:p>
            <a:pPr marL="342900" indent="-342900">
              <a:buFont typeface="Arial" panose="020B0604020202020204" pitchFamily="34" charset="0"/>
              <a:buChar char="•"/>
              <a:defRPr/>
            </a:pPr>
            <a:r>
              <a:rPr lang="en-US" sz="2000" dirty="0"/>
              <a:t>Average cost of acquisition</a:t>
            </a:r>
          </a:p>
          <a:p>
            <a:pPr marL="342900" indent="-342900">
              <a:buFont typeface="Arial" panose="020B0604020202020204" pitchFamily="34" charset="0"/>
              <a:buChar char="•"/>
              <a:defRPr/>
            </a:pPr>
            <a:r>
              <a:rPr lang="en-US" sz="2000" dirty="0"/>
              <a:t>Lifetime customer value</a:t>
            </a:r>
          </a:p>
          <a:p>
            <a:pPr marL="285750" indent="-285750">
              <a:buFont typeface="Wingdings" panose="05000000000000000000" pitchFamily="2" charset="2"/>
              <a:buChar char="§"/>
              <a:defRPr/>
            </a:pPr>
            <a:endParaRPr lang="en-US" sz="2000" dirty="0"/>
          </a:p>
        </p:txBody>
      </p:sp>
      <p:sp>
        <p:nvSpPr>
          <p:cNvPr id="2" name="Footer Placeholder 1"/>
          <p:cNvSpPr>
            <a:spLocks noGrp="1"/>
          </p:cNvSpPr>
          <p:nvPr>
            <p:ph type="ftr" sz="quarter" idx="11"/>
          </p:nvPr>
        </p:nvSpPr>
        <p:spPr/>
        <p:txBody>
          <a:bodyPr/>
          <a:lstStyle/>
          <a:p>
            <a:r>
              <a:rPr lang="en-US"/>
              <a:t>SDSI Springboard Prorietary &amp; Confidential</a:t>
            </a:r>
            <a:endParaRPr lang="en-US" dirty="0"/>
          </a:p>
        </p:txBody>
      </p:sp>
    </p:spTree>
    <p:extLst>
      <p:ext uri="{BB962C8B-B14F-4D97-AF65-F5344CB8AC3E}">
        <p14:creationId xmlns:p14="http://schemas.microsoft.com/office/powerpoint/2010/main" val="29996859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3"/>
          <p:cNvSpPr txBox="1">
            <a:spLocks noChangeArrowheads="1"/>
          </p:cNvSpPr>
          <p:nvPr/>
        </p:nvSpPr>
        <p:spPr bwMode="auto">
          <a:xfrm>
            <a:off x="6003925" y="3171826"/>
            <a:ext cx="18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b="1" i="1">
                <a:solidFill>
                  <a:schemeClr val="tx1"/>
                </a:solidFill>
                <a:latin typeface="Arial" panose="020B0604020202020204" pitchFamily="34" charset="0"/>
                <a:ea typeface="ＭＳ Ｐゴシック" panose="020B0600070205080204" pitchFamily="34" charset="-128"/>
              </a:defRPr>
            </a:lvl1pPr>
            <a:lvl2pPr marL="742950" indent="-285750">
              <a:defRPr sz="1600" b="1" i="1">
                <a:solidFill>
                  <a:schemeClr val="tx1"/>
                </a:solidFill>
                <a:latin typeface="Arial" panose="020B0604020202020204" pitchFamily="34" charset="0"/>
                <a:ea typeface="ＭＳ Ｐゴシック" panose="020B0600070205080204" pitchFamily="34" charset="-128"/>
              </a:defRPr>
            </a:lvl2pPr>
            <a:lvl3pPr marL="1143000" indent="-228600">
              <a:defRPr sz="1600" b="1" i="1">
                <a:solidFill>
                  <a:schemeClr val="tx1"/>
                </a:solidFill>
                <a:latin typeface="Arial" panose="020B0604020202020204" pitchFamily="34" charset="0"/>
                <a:ea typeface="ＭＳ Ｐゴシック" panose="020B0600070205080204" pitchFamily="34" charset="-128"/>
              </a:defRPr>
            </a:lvl3pPr>
            <a:lvl4pPr marL="1600200" indent="-228600">
              <a:defRPr sz="1600" b="1" i="1">
                <a:solidFill>
                  <a:schemeClr val="tx1"/>
                </a:solidFill>
                <a:latin typeface="Arial" panose="020B0604020202020204" pitchFamily="34" charset="0"/>
                <a:ea typeface="ＭＳ Ｐゴシック" panose="020B0600070205080204" pitchFamily="34" charset="-128"/>
              </a:defRPr>
            </a:lvl4pPr>
            <a:lvl5pPr marL="2057400" indent="-228600">
              <a:defRPr sz="1600" b="1"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2000" i="0" dirty="0">
              <a:latin typeface="+mn-lt"/>
            </a:endParaRPr>
          </a:p>
        </p:txBody>
      </p:sp>
      <p:sp>
        <p:nvSpPr>
          <p:cNvPr id="36867" name="Text Box 4"/>
          <p:cNvSpPr txBox="1">
            <a:spLocks noChangeArrowheads="1"/>
          </p:cNvSpPr>
          <p:nvPr/>
        </p:nvSpPr>
        <p:spPr bwMode="auto">
          <a:xfrm>
            <a:off x="2574925" y="5556251"/>
            <a:ext cx="184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b="1" i="1">
                <a:solidFill>
                  <a:schemeClr val="tx1"/>
                </a:solidFill>
                <a:latin typeface="Arial" panose="020B0604020202020204" pitchFamily="34" charset="0"/>
                <a:ea typeface="ＭＳ Ｐゴシック" panose="020B0600070205080204" pitchFamily="34" charset="-128"/>
              </a:defRPr>
            </a:lvl1pPr>
            <a:lvl2pPr marL="742950" indent="-285750">
              <a:defRPr sz="1600" b="1" i="1">
                <a:solidFill>
                  <a:schemeClr val="tx1"/>
                </a:solidFill>
                <a:latin typeface="Arial" panose="020B0604020202020204" pitchFamily="34" charset="0"/>
                <a:ea typeface="ＭＳ Ｐゴシック" panose="020B0600070205080204" pitchFamily="34" charset="-128"/>
              </a:defRPr>
            </a:lvl2pPr>
            <a:lvl3pPr marL="1143000" indent="-228600">
              <a:defRPr sz="1600" b="1" i="1">
                <a:solidFill>
                  <a:schemeClr val="tx1"/>
                </a:solidFill>
                <a:latin typeface="Arial" panose="020B0604020202020204" pitchFamily="34" charset="0"/>
                <a:ea typeface="ＭＳ Ｐゴシック" panose="020B0600070205080204" pitchFamily="34" charset="-128"/>
              </a:defRPr>
            </a:lvl3pPr>
            <a:lvl4pPr marL="1600200" indent="-228600">
              <a:defRPr sz="1600" b="1" i="1">
                <a:solidFill>
                  <a:schemeClr val="tx1"/>
                </a:solidFill>
                <a:latin typeface="Arial" panose="020B0604020202020204" pitchFamily="34" charset="0"/>
                <a:ea typeface="ＭＳ Ｐゴシック" panose="020B0600070205080204" pitchFamily="34" charset="-128"/>
              </a:defRPr>
            </a:lvl4pPr>
            <a:lvl5pPr marL="2057400" indent="-228600">
              <a:defRPr sz="1600" b="1"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4000" dirty="0">
              <a:latin typeface="+mn-lt"/>
            </a:endParaRPr>
          </a:p>
        </p:txBody>
      </p:sp>
      <p:sp>
        <p:nvSpPr>
          <p:cNvPr id="36868" name="TextBox 1"/>
          <p:cNvSpPr txBox="1">
            <a:spLocks noChangeArrowheads="1"/>
          </p:cNvSpPr>
          <p:nvPr/>
        </p:nvSpPr>
        <p:spPr bwMode="auto">
          <a:xfrm>
            <a:off x="1514061" y="219076"/>
            <a:ext cx="619073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b="1" i="1">
                <a:solidFill>
                  <a:schemeClr val="tx1"/>
                </a:solidFill>
                <a:latin typeface="Arial" panose="020B0604020202020204" pitchFamily="34" charset="0"/>
                <a:ea typeface="ＭＳ Ｐゴシック" panose="020B0600070205080204" pitchFamily="34" charset="-128"/>
              </a:defRPr>
            </a:lvl1pPr>
            <a:lvl2pPr marL="742950" indent="-285750">
              <a:defRPr sz="1600" b="1" i="1">
                <a:solidFill>
                  <a:schemeClr val="tx1"/>
                </a:solidFill>
                <a:latin typeface="Arial" panose="020B0604020202020204" pitchFamily="34" charset="0"/>
                <a:ea typeface="ＭＳ Ｐゴシック" panose="020B0600070205080204" pitchFamily="34" charset="-128"/>
              </a:defRPr>
            </a:lvl2pPr>
            <a:lvl3pPr marL="1143000" indent="-228600">
              <a:defRPr sz="1600" b="1" i="1">
                <a:solidFill>
                  <a:schemeClr val="tx1"/>
                </a:solidFill>
                <a:latin typeface="Arial" panose="020B0604020202020204" pitchFamily="34" charset="0"/>
                <a:ea typeface="ＭＳ Ｐゴシック" panose="020B0600070205080204" pitchFamily="34" charset="-128"/>
              </a:defRPr>
            </a:lvl3pPr>
            <a:lvl4pPr marL="1600200" indent="-228600">
              <a:defRPr sz="1600" b="1" i="1">
                <a:solidFill>
                  <a:schemeClr val="tx1"/>
                </a:solidFill>
                <a:latin typeface="Arial" panose="020B0604020202020204" pitchFamily="34" charset="0"/>
                <a:ea typeface="ＭＳ Ｐゴシック" panose="020B0600070205080204" pitchFamily="34" charset="-128"/>
              </a:defRPr>
            </a:lvl4pPr>
            <a:lvl5pPr marL="2057400" indent="-228600">
              <a:defRPr sz="1600" b="1"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4000" b="0" u="sng" dirty="0">
                <a:latin typeface="+mn-lt"/>
              </a:rPr>
              <a:t>GO TO MARKET CONTINUED </a:t>
            </a:r>
            <a:endParaRPr lang="en-US" altLang="en-US" sz="2000" b="0" u="sng" dirty="0">
              <a:solidFill>
                <a:srgbClr val="000000"/>
              </a:solidFill>
              <a:latin typeface="+mn-lt"/>
            </a:endParaRPr>
          </a:p>
        </p:txBody>
      </p:sp>
      <p:sp>
        <p:nvSpPr>
          <p:cNvPr id="8" name="TextBox 7"/>
          <p:cNvSpPr txBox="1"/>
          <p:nvPr/>
        </p:nvSpPr>
        <p:spPr>
          <a:xfrm>
            <a:off x="2195514" y="1155700"/>
            <a:ext cx="7985125" cy="4400550"/>
          </a:xfrm>
          <a:prstGeom prst="rect">
            <a:avLst/>
          </a:prstGeom>
          <a:noFill/>
        </p:spPr>
        <p:txBody>
          <a:bodyPr>
            <a:spAutoFit/>
          </a:bodyPr>
          <a:lstStyle/>
          <a:p>
            <a:pPr eaLnBrk="1" hangingPunct="1">
              <a:defRPr/>
            </a:pPr>
            <a:r>
              <a:rPr lang="en-US" sz="2000" dirty="0"/>
              <a:t>Strategies &amp; Tactics:</a:t>
            </a:r>
          </a:p>
          <a:p>
            <a:pPr marL="171450" indent="-171450">
              <a:buFont typeface="Arial" panose="020B0604020202020204" pitchFamily="34" charset="0"/>
              <a:buChar char="•"/>
              <a:defRPr/>
            </a:pPr>
            <a:r>
              <a:rPr lang="en-US" sz="2000" dirty="0"/>
              <a:t>Describe strategies &amp; tactics to reaching goals and objectives (these build awareness and drive acquisition). For example:</a:t>
            </a:r>
          </a:p>
          <a:p>
            <a:pPr marL="628650" lvl="1" indent="-171450">
              <a:buFont typeface="Courier New" panose="02070309020205020404" pitchFamily="49" charset="0"/>
              <a:buChar char="o"/>
              <a:defRPr/>
            </a:pPr>
            <a:r>
              <a:rPr lang="en-US" sz="2000" dirty="0"/>
              <a:t>Stage I – Regional</a:t>
            </a:r>
          </a:p>
          <a:p>
            <a:pPr marL="1085850" lvl="2" indent="-171450">
              <a:buFont typeface="Courier New" panose="02070309020205020404" pitchFamily="49" charset="0"/>
              <a:buChar char="o"/>
              <a:defRPr/>
            </a:pPr>
            <a:r>
              <a:rPr lang="en-US" sz="2000" dirty="0"/>
              <a:t>Mobile</a:t>
            </a:r>
          </a:p>
          <a:p>
            <a:pPr marL="1085850" lvl="2" indent="-171450">
              <a:buFont typeface="Courier New" panose="02070309020205020404" pitchFamily="49" charset="0"/>
              <a:buChar char="o"/>
              <a:defRPr/>
            </a:pPr>
            <a:r>
              <a:rPr lang="en-US" sz="2000" dirty="0"/>
              <a:t>Social Media</a:t>
            </a:r>
          </a:p>
          <a:p>
            <a:pPr marL="1085850" lvl="2" indent="-171450">
              <a:buFont typeface="Courier New" panose="02070309020205020404" pitchFamily="49" charset="0"/>
              <a:buChar char="o"/>
              <a:defRPr/>
            </a:pPr>
            <a:r>
              <a:rPr lang="en-US" sz="2000" dirty="0"/>
              <a:t>Print &amp; Digital Media</a:t>
            </a:r>
          </a:p>
          <a:p>
            <a:pPr marL="1085850" lvl="2" indent="-171450">
              <a:buFont typeface="Courier New" panose="02070309020205020404" pitchFamily="49" charset="0"/>
              <a:buChar char="o"/>
              <a:defRPr/>
            </a:pPr>
            <a:r>
              <a:rPr lang="en-US" sz="2000" dirty="0"/>
              <a:t>Strategic Partners</a:t>
            </a:r>
          </a:p>
          <a:p>
            <a:pPr marL="1085850" lvl="2" indent="-171450">
              <a:buFont typeface="Courier New" panose="02070309020205020404" pitchFamily="49" charset="0"/>
              <a:buChar char="o"/>
              <a:defRPr/>
            </a:pPr>
            <a:r>
              <a:rPr lang="en-US" sz="2000" dirty="0"/>
              <a:t>Sponsorships / Partnerships</a:t>
            </a:r>
          </a:p>
          <a:p>
            <a:pPr marL="1085850" lvl="2" indent="-171450">
              <a:buFont typeface="Courier New" panose="02070309020205020404" pitchFamily="49" charset="0"/>
              <a:buChar char="o"/>
              <a:defRPr/>
            </a:pPr>
            <a:r>
              <a:rPr lang="en-US" sz="2000" dirty="0"/>
              <a:t>Blast Team – Influencers</a:t>
            </a:r>
          </a:p>
          <a:p>
            <a:pPr marL="1085850" lvl="2" indent="-171450">
              <a:buFont typeface="Courier New" panose="02070309020205020404" pitchFamily="49" charset="0"/>
              <a:buChar char="o"/>
              <a:defRPr/>
            </a:pPr>
            <a:r>
              <a:rPr lang="en-US" sz="2000" dirty="0"/>
              <a:t>Traveling Road Show</a:t>
            </a:r>
          </a:p>
          <a:p>
            <a:pPr marL="1085850" lvl="2" indent="-171450">
              <a:buFont typeface="Courier New" panose="02070309020205020404" pitchFamily="49" charset="0"/>
              <a:buChar char="o"/>
              <a:defRPr/>
            </a:pPr>
            <a:endParaRPr lang="en-US" sz="2000" dirty="0"/>
          </a:p>
          <a:p>
            <a:pPr marL="628650" lvl="1" indent="-171450">
              <a:buFont typeface="Courier New" panose="02070309020205020404" pitchFamily="49" charset="0"/>
              <a:buChar char="o"/>
              <a:defRPr/>
            </a:pPr>
            <a:r>
              <a:rPr lang="en-US" sz="2000" dirty="0"/>
              <a:t>Stage II – National</a:t>
            </a:r>
          </a:p>
          <a:p>
            <a:pPr marL="1085850" lvl="2" indent="-171450">
              <a:buFont typeface="Courier New" panose="02070309020205020404" pitchFamily="49" charset="0"/>
              <a:buChar char="o"/>
              <a:defRPr/>
            </a:pPr>
            <a:r>
              <a:rPr lang="en-US" sz="2000" dirty="0"/>
              <a:t>Measure, Adjust, Re-Deploy</a:t>
            </a:r>
          </a:p>
        </p:txBody>
      </p:sp>
      <p:sp>
        <p:nvSpPr>
          <p:cNvPr id="2" name="Footer Placeholder 1"/>
          <p:cNvSpPr>
            <a:spLocks noGrp="1"/>
          </p:cNvSpPr>
          <p:nvPr>
            <p:ph type="ftr" sz="quarter" idx="11"/>
          </p:nvPr>
        </p:nvSpPr>
        <p:spPr/>
        <p:txBody>
          <a:bodyPr/>
          <a:lstStyle/>
          <a:p>
            <a:r>
              <a:rPr lang="en-US"/>
              <a:t>SDSI Springboard Prorietary &amp; Confidential</a:t>
            </a:r>
            <a:endParaRPr lang="en-US" dirty="0"/>
          </a:p>
        </p:txBody>
      </p:sp>
    </p:spTree>
    <p:extLst>
      <p:ext uri="{BB962C8B-B14F-4D97-AF65-F5344CB8AC3E}">
        <p14:creationId xmlns:p14="http://schemas.microsoft.com/office/powerpoint/2010/main" val="954015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8180" name="Group 52"/>
          <p:cNvGraphicFramePr>
            <a:graphicFrameLocks noGrp="1"/>
          </p:cNvGraphicFramePr>
          <p:nvPr>
            <p:extLst>
              <p:ext uri="{D42A27DB-BD31-4B8C-83A1-F6EECF244321}">
                <p14:modId xmlns:p14="http://schemas.microsoft.com/office/powerpoint/2010/main" val="3228599698"/>
              </p:ext>
            </p:extLst>
          </p:nvPr>
        </p:nvGraphicFramePr>
        <p:xfrm>
          <a:off x="2057400" y="1143001"/>
          <a:ext cx="8245398" cy="2879727"/>
        </p:xfrm>
        <a:graphic>
          <a:graphicData uri="http://schemas.openxmlformats.org/drawingml/2006/table">
            <a:tbl>
              <a:tblPr>
                <a:tableStyleId>{5940675A-B579-460E-94D1-54222C63F5DA}</a:tableStyleId>
              </a:tblPr>
              <a:tblGrid>
                <a:gridCol w="1479867">
                  <a:extLst>
                    <a:ext uri="{9D8B030D-6E8A-4147-A177-3AD203B41FA5}">
                      <a16:colId xmlns:a16="http://schemas.microsoft.com/office/drawing/2014/main" val="20000"/>
                    </a:ext>
                  </a:extLst>
                </a:gridCol>
                <a:gridCol w="1689239">
                  <a:extLst>
                    <a:ext uri="{9D8B030D-6E8A-4147-A177-3AD203B41FA5}">
                      <a16:colId xmlns:a16="http://schemas.microsoft.com/office/drawing/2014/main" val="20001"/>
                    </a:ext>
                  </a:extLst>
                </a:gridCol>
                <a:gridCol w="1694384">
                  <a:extLst>
                    <a:ext uri="{9D8B030D-6E8A-4147-A177-3AD203B41FA5}">
                      <a16:colId xmlns:a16="http://schemas.microsoft.com/office/drawing/2014/main" val="20002"/>
                    </a:ext>
                  </a:extLst>
                </a:gridCol>
                <a:gridCol w="1689240">
                  <a:extLst>
                    <a:ext uri="{9D8B030D-6E8A-4147-A177-3AD203B41FA5}">
                      <a16:colId xmlns:a16="http://schemas.microsoft.com/office/drawing/2014/main" val="20003"/>
                    </a:ext>
                  </a:extLst>
                </a:gridCol>
                <a:gridCol w="1692668">
                  <a:extLst>
                    <a:ext uri="{9D8B030D-6E8A-4147-A177-3AD203B41FA5}">
                      <a16:colId xmlns:a16="http://schemas.microsoft.com/office/drawing/2014/main" val="20004"/>
                    </a:ext>
                  </a:extLst>
                </a:gridCol>
              </a:tblGrid>
              <a:tr h="685443">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fontAlgn="base">
                        <a:spcBef>
                          <a:spcPct val="20000"/>
                        </a:spcBef>
                        <a:spcAft>
                          <a:spcPct val="0"/>
                        </a:spcAft>
                        <a:defRPr>
                          <a:solidFill>
                            <a:schemeClr val="tx1"/>
                          </a:solidFill>
                          <a:latin typeface="Arial" pitchFamily="34" charset="0"/>
                        </a:defRPr>
                      </a:lvl6pPr>
                      <a:lvl7pPr marL="2971800" indent="-228600" fontAlgn="base">
                        <a:spcBef>
                          <a:spcPct val="20000"/>
                        </a:spcBef>
                        <a:spcAft>
                          <a:spcPct val="0"/>
                        </a:spcAft>
                        <a:defRPr>
                          <a:solidFill>
                            <a:schemeClr val="tx1"/>
                          </a:solidFill>
                          <a:latin typeface="Arial" pitchFamily="34" charset="0"/>
                        </a:defRPr>
                      </a:lvl7pPr>
                      <a:lvl8pPr marL="3429000" indent="-228600" fontAlgn="base">
                        <a:spcBef>
                          <a:spcPct val="20000"/>
                        </a:spcBef>
                        <a:spcAft>
                          <a:spcPct val="0"/>
                        </a:spcAft>
                        <a:defRPr>
                          <a:solidFill>
                            <a:schemeClr val="tx1"/>
                          </a:solidFill>
                          <a:latin typeface="Arial" pitchFamily="34" charset="0"/>
                        </a:defRPr>
                      </a:lvl8pPr>
                      <a:lvl9pPr marL="3886200" indent="-228600"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latin typeface="+mn-lt"/>
                        </a:rPr>
                        <a:t>Value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latin typeface="+mn-lt"/>
                        </a:rPr>
                        <a:t>Components</a:t>
                      </a:r>
                      <a:endParaRPr kumimoji="0" lang="en-US" altLang="en-US" sz="1800" b="1" i="0" u="none" strike="noStrike" cap="none" normalizeH="0" baseline="0" dirty="0">
                        <a:ln>
                          <a:noFill/>
                        </a:ln>
                        <a:solidFill>
                          <a:srgbClr val="FFFFFF"/>
                        </a:solidFill>
                        <a:effectLst/>
                        <a:latin typeface="+mn-lt"/>
                        <a:ea typeface="ＭＳ Ｐゴシック" pitchFamily="34" charset="-128"/>
                        <a:cs typeface="Arial" pitchFamily="34" charset="0"/>
                      </a:endParaRPr>
                    </a:p>
                  </a:txBody>
                  <a:tcPr marT="45697" marB="45697" horzOverflow="overflow"/>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fontAlgn="base">
                        <a:spcBef>
                          <a:spcPct val="20000"/>
                        </a:spcBef>
                        <a:spcAft>
                          <a:spcPct val="0"/>
                        </a:spcAft>
                        <a:defRPr>
                          <a:solidFill>
                            <a:schemeClr val="tx1"/>
                          </a:solidFill>
                          <a:latin typeface="Arial" pitchFamily="34" charset="0"/>
                        </a:defRPr>
                      </a:lvl6pPr>
                      <a:lvl7pPr marL="2971800" indent="-228600" fontAlgn="base">
                        <a:spcBef>
                          <a:spcPct val="20000"/>
                        </a:spcBef>
                        <a:spcAft>
                          <a:spcPct val="0"/>
                        </a:spcAft>
                        <a:defRPr>
                          <a:solidFill>
                            <a:schemeClr val="tx1"/>
                          </a:solidFill>
                          <a:latin typeface="Arial" pitchFamily="34" charset="0"/>
                        </a:defRPr>
                      </a:lvl7pPr>
                      <a:lvl8pPr marL="3429000" indent="-228600" fontAlgn="base">
                        <a:spcBef>
                          <a:spcPct val="20000"/>
                        </a:spcBef>
                        <a:spcAft>
                          <a:spcPct val="0"/>
                        </a:spcAft>
                        <a:defRPr>
                          <a:solidFill>
                            <a:schemeClr val="tx1"/>
                          </a:solidFill>
                          <a:latin typeface="Arial" pitchFamily="34" charset="0"/>
                        </a:defRPr>
                      </a:lvl8pPr>
                      <a:lvl9pPr marL="3886200" indent="-228600"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latin typeface="+mn-lt"/>
                        </a:rPr>
                        <a:t>Your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latin typeface="+mn-lt"/>
                        </a:rPr>
                        <a:t>Company</a:t>
                      </a:r>
                      <a:endParaRPr kumimoji="0" lang="en-US" altLang="en-US" sz="1800" b="1" i="0" u="none" strike="noStrike" cap="none" normalizeH="0" baseline="0" dirty="0">
                        <a:ln>
                          <a:noFill/>
                        </a:ln>
                        <a:solidFill>
                          <a:srgbClr val="FFFFFF"/>
                        </a:solidFill>
                        <a:effectLst/>
                        <a:latin typeface="+mn-lt"/>
                        <a:ea typeface="ＭＳ Ｐゴシック" pitchFamily="34" charset="-128"/>
                        <a:cs typeface="Arial" pitchFamily="34" charset="0"/>
                      </a:endParaRPr>
                    </a:p>
                  </a:txBody>
                  <a:tcPr marT="45697" marB="45697" horzOverflow="overflow"/>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fontAlgn="base">
                        <a:spcBef>
                          <a:spcPct val="20000"/>
                        </a:spcBef>
                        <a:spcAft>
                          <a:spcPct val="0"/>
                        </a:spcAft>
                        <a:defRPr>
                          <a:solidFill>
                            <a:schemeClr val="tx1"/>
                          </a:solidFill>
                          <a:latin typeface="Arial" pitchFamily="34" charset="0"/>
                        </a:defRPr>
                      </a:lvl6pPr>
                      <a:lvl7pPr marL="2971800" indent="-228600" fontAlgn="base">
                        <a:spcBef>
                          <a:spcPct val="20000"/>
                        </a:spcBef>
                        <a:spcAft>
                          <a:spcPct val="0"/>
                        </a:spcAft>
                        <a:defRPr>
                          <a:solidFill>
                            <a:schemeClr val="tx1"/>
                          </a:solidFill>
                          <a:latin typeface="Arial" pitchFamily="34" charset="0"/>
                        </a:defRPr>
                      </a:lvl7pPr>
                      <a:lvl8pPr marL="3429000" indent="-228600" fontAlgn="base">
                        <a:spcBef>
                          <a:spcPct val="20000"/>
                        </a:spcBef>
                        <a:spcAft>
                          <a:spcPct val="0"/>
                        </a:spcAft>
                        <a:defRPr>
                          <a:solidFill>
                            <a:schemeClr val="tx1"/>
                          </a:solidFill>
                          <a:latin typeface="Arial" pitchFamily="34" charset="0"/>
                        </a:defRPr>
                      </a:lvl8pPr>
                      <a:lvl9pPr marL="3886200" indent="-228600"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latin typeface="+mn-lt"/>
                        </a:rPr>
                        <a:t>Competitor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latin typeface="+mn-lt"/>
                        </a:rPr>
                        <a:t> #1</a:t>
                      </a:r>
                      <a:endParaRPr kumimoji="0" lang="en-US" altLang="en-US" sz="1800" b="1" i="0" u="none" strike="noStrike" cap="none" normalizeH="0" baseline="0" dirty="0">
                        <a:ln>
                          <a:noFill/>
                        </a:ln>
                        <a:solidFill>
                          <a:srgbClr val="FFFFFF"/>
                        </a:solidFill>
                        <a:effectLst/>
                        <a:latin typeface="+mn-lt"/>
                        <a:ea typeface="ＭＳ Ｐゴシック" pitchFamily="34" charset="-128"/>
                        <a:cs typeface="Arial" pitchFamily="34" charset="0"/>
                      </a:endParaRPr>
                    </a:p>
                  </a:txBody>
                  <a:tcPr marT="45697" marB="45697" horzOverflow="overflow"/>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fontAlgn="base">
                        <a:spcBef>
                          <a:spcPct val="20000"/>
                        </a:spcBef>
                        <a:spcAft>
                          <a:spcPct val="0"/>
                        </a:spcAft>
                        <a:defRPr>
                          <a:solidFill>
                            <a:schemeClr val="tx1"/>
                          </a:solidFill>
                          <a:latin typeface="Arial" pitchFamily="34" charset="0"/>
                        </a:defRPr>
                      </a:lvl6pPr>
                      <a:lvl7pPr marL="2971800" indent="-228600" fontAlgn="base">
                        <a:spcBef>
                          <a:spcPct val="20000"/>
                        </a:spcBef>
                        <a:spcAft>
                          <a:spcPct val="0"/>
                        </a:spcAft>
                        <a:defRPr>
                          <a:solidFill>
                            <a:schemeClr val="tx1"/>
                          </a:solidFill>
                          <a:latin typeface="Arial" pitchFamily="34" charset="0"/>
                        </a:defRPr>
                      </a:lvl7pPr>
                      <a:lvl8pPr marL="3429000" indent="-228600" fontAlgn="base">
                        <a:spcBef>
                          <a:spcPct val="20000"/>
                        </a:spcBef>
                        <a:spcAft>
                          <a:spcPct val="0"/>
                        </a:spcAft>
                        <a:defRPr>
                          <a:solidFill>
                            <a:schemeClr val="tx1"/>
                          </a:solidFill>
                          <a:latin typeface="Arial" pitchFamily="34" charset="0"/>
                        </a:defRPr>
                      </a:lvl8pPr>
                      <a:lvl9pPr marL="3886200" indent="-228600"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latin typeface="+mn-lt"/>
                        </a:rPr>
                        <a:t>Competitor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latin typeface="+mn-lt"/>
                        </a:rPr>
                        <a:t>#2</a:t>
                      </a:r>
                      <a:endParaRPr kumimoji="0" lang="en-US" altLang="en-US" sz="1800" b="1" i="0" u="none" strike="noStrike" cap="none" normalizeH="0" baseline="0" dirty="0">
                        <a:ln>
                          <a:noFill/>
                        </a:ln>
                        <a:solidFill>
                          <a:srgbClr val="FFFFFF"/>
                        </a:solidFill>
                        <a:effectLst/>
                        <a:latin typeface="+mn-lt"/>
                        <a:ea typeface="ＭＳ Ｐゴシック" pitchFamily="34" charset="-128"/>
                        <a:cs typeface="Arial" pitchFamily="34" charset="0"/>
                      </a:endParaRPr>
                    </a:p>
                  </a:txBody>
                  <a:tcPr marT="45697" marB="45697" horzOverflow="overflow"/>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fontAlgn="base">
                        <a:spcBef>
                          <a:spcPct val="20000"/>
                        </a:spcBef>
                        <a:spcAft>
                          <a:spcPct val="0"/>
                        </a:spcAft>
                        <a:defRPr>
                          <a:solidFill>
                            <a:schemeClr val="tx1"/>
                          </a:solidFill>
                          <a:latin typeface="Arial" pitchFamily="34" charset="0"/>
                        </a:defRPr>
                      </a:lvl6pPr>
                      <a:lvl7pPr marL="2971800" indent="-228600" fontAlgn="base">
                        <a:spcBef>
                          <a:spcPct val="20000"/>
                        </a:spcBef>
                        <a:spcAft>
                          <a:spcPct val="0"/>
                        </a:spcAft>
                        <a:defRPr>
                          <a:solidFill>
                            <a:schemeClr val="tx1"/>
                          </a:solidFill>
                          <a:latin typeface="Arial" pitchFamily="34" charset="0"/>
                        </a:defRPr>
                      </a:lvl7pPr>
                      <a:lvl8pPr marL="3429000" indent="-228600" fontAlgn="base">
                        <a:spcBef>
                          <a:spcPct val="20000"/>
                        </a:spcBef>
                        <a:spcAft>
                          <a:spcPct val="0"/>
                        </a:spcAft>
                        <a:defRPr>
                          <a:solidFill>
                            <a:schemeClr val="tx1"/>
                          </a:solidFill>
                          <a:latin typeface="Arial" pitchFamily="34" charset="0"/>
                        </a:defRPr>
                      </a:lvl8pPr>
                      <a:lvl9pPr marL="3886200" indent="-228600"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latin typeface="+mn-lt"/>
                        </a:rPr>
                        <a:t>Competitor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latin typeface="+mn-lt"/>
                        </a:rPr>
                        <a:t>#3</a:t>
                      </a:r>
                      <a:endParaRPr kumimoji="0" lang="en-US" altLang="en-US" sz="1800" b="1" i="0" u="none" strike="noStrike" cap="none" normalizeH="0" baseline="0" dirty="0">
                        <a:ln>
                          <a:noFill/>
                        </a:ln>
                        <a:solidFill>
                          <a:srgbClr val="FFFFFF"/>
                        </a:solidFill>
                        <a:effectLst/>
                        <a:latin typeface="+mn-lt"/>
                        <a:ea typeface="ＭＳ Ｐゴシック" pitchFamily="34" charset="-128"/>
                        <a:cs typeface="Arial" pitchFamily="34" charset="0"/>
                      </a:endParaRPr>
                    </a:p>
                  </a:txBody>
                  <a:tcPr marT="45697" marB="45697" horzOverflow="overflow"/>
                </a:tc>
                <a:extLst>
                  <a:ext uri="{0D108BD9-81ED-4DB2-BD59-A6C34878D82A}">
                    <a16:rowId xmlns:a16="http://schemas.microsoft.com/office/drawing/2014/main" val="10000"/>
                  </a:ext>
                </a:extLst>
              </a:tr>
              <a:tr h="365714">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fontAlgn="base">
                        <a:spcBef>
                          <a:spcPct val="20000"/>
                        </a:spcBef>
                        <a:spcAft>
                          <a:spcPct val="0"/>
                        </a:spcAft>
                        <a:defRPr>
                          <a:solidFill>
                            <a:schemeClr val="tx1"/>
                          </a:solidFill>
                          <a:latin typeface="Arial" pitchFamily="34" charset="0"/>
                        </a:defRPr>
                      </a:lvl6pPr>
                      <a:lvl7pPr marL="2971800" indent="-228600" fontAlgn="base">
                        <a:spcBef>
                          <a:spcPct val="20000"/>
                        </a:spcBef>
                        <a:spcAft>
                          <a:spcPct val="0"/>
                        </a:spcAft>
                        <a:defRPr>
                          <a:solidFill>
                            <a:schemeClr val="tx1"/>
                          </a:solidFill>
                          <a:latin typeface="Arial" pitchFamily="34" charset="0"/>
                        </a:defRPr>
                      </a:lvl7pPr>
                      <a:lvl8pPr marL="3429000" indent="-228600" fontAlgn="base">
                        <a:spcBef>
                          <a:spcPct val="20000"/>
                        </a:spcBef>
                        <a:spcAft>
                          <a:spcPct val="0"/>
                        </a:spcAft>
                        <a:defRPr>
                          <a:solidFill>
                            <a:schemeClr val="tx1"/>
                          </a:solidFill>
                          <a:latin typeface="Arial" pitchFamily="34" charset="0"/>
                        </a:defRPr>
                      </a:lvl8pPr>
                      <a:lvl9pPr marL="3886200" indent="-228600"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latin typeface="+mn-lt"/>
                        </a:rPr>
                        <a:t>One</a:t>
                      </a:r>
                      <a:endParaRPr kumimoji="0" lang="en-US" altLang="en-US" sz="1800" b="0" i="0" u="none" strike="noStrike" cap="none" normalizeH="0" baseline="0" dirty="0">
                        <a:ln>
                          <a:noFill/>
                        </a:ln>
                        <a:solidFill>
                          <a:srgbClr val="000000"/>
                        </a:solidFill>
                        <a:effectLst/>
                        <a:latin typeface="+mn-lt"/>
                        <a:ea typeface="ＭＳ Ｐゴシック" pitchFamily="34" charset="-128"/>
                        <a:cs typeface="Arial" pitchFamily="34" charset="0"/>
                      </a:endParaRPr>
                    </a:p>
                  </a:txBody>
                  <a:tcPr marT="45697" marB="45697" horzOverflow="overflow"/>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fontAlgn="base">
                        <a:spcBef>
                          <a:spcPct val="20000"/>
                        </a:spcBef>
                        <a:spcAft>
                          <a:spcPct val="0"/>
                        </a:spcAft>
                        <a:defRPr>
                          <a:solidFill>
                            <a:schemeClr val="tx1"/>
                          </a:solidFill>
                          <a:latin typeface="Arial" pitchFamily="34" charset="0"/>
                        </a:defRPr>
                      </a:lvl6pPr>
                      <a:lvl7pPr marL="2971800" indent="-228600" fontAlgn="base">
                        <a:spcBef>
                          <a:spcPct val="20000"/>
                        </a:spcBef>
                        <a:spcAft>
                          <a:spcPct val="0"/>
                        </a:spcAft>
                        <a:defRPr>
                          <a:solidFill>
                            <a:schemeClr val="tx1"/>
                          </a:solidFill>
                          <a:latin typeface="Arial" pitchFamily="34" charset="0"/>
                        </a:defRPr>
                      </a:lvl7pPr>
                      <a:lvl8pPr marL="3429000" indent="-228600" fontAlgn="base">
                        <a:spcBef>
                          <a:spcPct val="20000"/>
                        </a:spcBef>
                        <a:spcAft>
                          <a:spcPct val="0"/>
                        </a:spcAft>
                        <a:defRPr>
                          <a:solidFill>
                            <a:schemeClr val="tx1"/>
                          </a:solidFill>
                          <a:latin typeface="Arial" pitchFamily="34" charset="0"/>
                        </a:defRPr>
                      </a:lvl8pPr>
                      <a:lvl9pPr marL="3886200" indent="-228600"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latin typeface="+mn-lt"/>
                        </a:rPr>
                        <a:t>X</a:t>
                      </a:r>
                      <a:endParaRPr kumimoji="0" lang="en-US" altLang="en-US" sz="1800" b="0" i="0" u="none" strike="noStrike" cap="none" normalizeH="0" baseline="0" dirty="0">
                        <a:ln>
                          <a:noFill/>
                        </a:ln>
                        <a:solidFill>
                          <a:srgbClr val="000000"/>
                        </a:solidFill>
                        <a:effectLst/>
                        <a:latin typeface="+mn-lt"/>
                        <a:ea typeface="ＭＳ Ｐゴシック" pitchFamily="34" charset="-128"/>
                        <a:cs typeface="Arial" pitchFamily="34" charset="0"/>
                      </a:endParaRPr>
                    </a:p>
                  </a:txBody>
                  <a:tcPr marT="45697" marB="45697" horzOverflow="overflow"/>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fontAlgn="base">
                        <a:spcBef>
                          <a:spcPct val="20000"/>
                        </a:spcBef>
                        <a:spcAft>
                          <a:spcPct val="0"/>
                        </a:spcAft>
                        <a:defRPr>
                          <a:solidFill>
                            <a:schemeClr val="tx1"/>
                          </a:solidFill>
                          <a:latin typeface="Arial" pitchFamily="34" charset="0"/>
                        </a:defRPr>
                      </a:lvl6pPr>
                      <a:lvl7pPr marL="2971800" indent="-228600" fontAlgn="base">
                        <a:spcBef>
                          <a:spcPct val="20000"/>
                        </a:spcBef>
                        <a:spcAft>
                          <a:spcPct val="0"/>
                        </a:spcAft>
                        <a:defRPr>
                          <a:solidFill>
                            <a:schemeClr val="tx1"/>
                          </a:solidFill>
                          <a:latin typeface="Arial" pitchFamily="34" charset="0"/>
                        </a:defRPr>
                      </a:lvl7pPr>
                      <a:lvl8pPr marL="3429000" indent="-228600" fontAlgn="base">
                        <a:spcBef>
                          <a:spcPct val="20000"/>
                        </a:spcBef>
                        <a:spcAft>
                          <a:spcPct val="0"/>
                        </a:spcAft>
                        <a:defRPr>
                          <a:solidFill>
                            <a:schemeClr val="tx1"/>
                          </a:solidFill>
                          <a:latin typeface="Arial" pitchFamily="34" charset="0"/>
                        </a:defRPr>
                      </a:lvl8pPr>
                      <a:lvl9pPr marL="3886200" indent="-228600"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latin typeface="+mn-lt"/>
                        </a:rPr>
                        <a:t>X</a:t>
                      </a:r>
                      <a:endParaRPr kumimoji="0" lang="en-US" altLang="en-US" sz="1800" b="0" i="0" u="none" strike="noStrike" cap="none" normalizeH="0" baseline="0" dirty="0">
                        <a:ln>
                          <a:noFill/>
                        </a:ln>
                        <a:solidFill>
                          <a:srgbClr val="000000"/>
                        </a:solidFill>
                        <a:effectLst/>
                        <a:latin typeface="+mn-lt"/>
                        <a:ea typeface="ＭＳ Ｐゴシック" pitchFamily="34" charset="-128"/>
                        <a:cs typeface="Arial" pitchFamily="34" charset="0"/>
                      </a:endParaRPr>
                    </a:p>
                  </a:txBody>
                  <a:tcPr marT="45697" marB="45697" horzOverflow="overflow"/>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fontAlgn="base">
                        <a:spcBef>
                          <a:spcPct val="20000"/>
                        </a:spcBef>
                        <a:spcAft>
                          <a:spcPct val="0"/>
                        </a:spcAft>
                        <a:defRPr>
                          <a:solidFill>
                            <a:schemeClr val="tx1"/>
                          </a:solidFill>
                          <a:latin typeface="Arial" pitchFamily="34" charset="0"/>
                        </a:defRPr>
                      </a:lvl6pPr>
                      <a:lvl7pPr marL="2971800" indent="-228600" fontAlgn="base">
                        <a:spcBef>
                          <a:spcPct val="20000"/>
                        </a:spcBef>
                        <a:spcAft>
                          <a:spcPct val="0"/>
                        </a:spcAft>
                        <a:defRPr>
                          <a:solidFill>
                            <a:schemeClr val="tx1"/>
                          </a:solidFill>
                          <a:latin typeface="Arial" pitchFamily="34" charset="0"/>
                        </a:defRPr>
                      </a:lvl7pPr>
                      <a:lvl8pPr marL="3429000" indent="-228600" fontAlgn="base">
                        <a:spcBef>
                          <a:spcPct val="20000"/>
                        </a:spcBef>
                        <a:spcAft>
                          <a:spcPct val="0"/>
                        </a:spcAft>
                        <a:defRPr>
                          <a:solidFill>
                            <a:schemeClr val="tx1"/>
                          </a:solidFill>
                          <a:latin typeface="Arial" pitchFamily="34" charset="0"/>
                        </a:defRPr>
                      </a:lvl8pPr>
                      <a:lvl9pPr marL="3886200" indent="-228600"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latin typeface="+mn-lt"/>
                        </a:rPr>
                        <a:t>O</a:t>
                      </a:r>
                      <a:endParaRPr kumimoji="0" lang="en-US" altLang="en-US" sz="1800" b="0" i="0" u="none" strike="noStrike" cap="none" normalizeH="0" baseline="0" dirty="0">
                        <a:ln>
                          <a:noFill/>
                        </a:ln>
                        <a:solidFill>
                          <a:srgbClr val="000000"/>
                        </a:solidFill>
                        <a:effectLst/>
                        <a:latin typeface="+mn-lt"/>
                        <a:ea typeface="ＭＳ Ｐゴシック" pitchFamily="34" charset="-128"/>
                        <a:cs typeface="Arial" pitchFamily="34" charset="0"/>
                      </a:endParaRPr>
                    </a:p>
                  </a:txBody>
                  <a:tcPr marT="45697" marB="45697" horzOverflow="overflow"/>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fontAlgn="base">
                        <a:spcBef>
                          <a:spcPct val="20000"/>
                        </a:spcBef>
                        <a:spcAft>
                          <a:spcPct val="0"/>
                        </a:spcAft>
                        <a:defRPr>
                          <a:solidFill>
                            <a:schemeClr val="tx1"/>
                          </a:solidFill>
                          <a:latin typeface="Arial" pitchFamily="34" charset="0"/>
                        </a:defRPr>
                      </a:lvl6pPr>
                      <a:lvl7pPr marL="2971800" indent="-228600" fontAlgn="base">
                        <a:spcBef>
                          <a:spcPct val="20000"/>
                        </a:spcBef>
                        <a:spcAft>
                          <a:spcPct val="0"/>
                        </a:spcAft>
                        <a:defRPr>
                          <a:solidFill>
                            <a:schemeClr val="tx1"/>
                          </a:solidFill>
                          <a:latin typeface="Arial" pitchFamily="34" charset="0"/>
                        </a:defRPr>
                      </a:lvl7pPr>
                      <a:lvl8pPr marL="3429000" indent="-228600" fontAlgn="base">
                        <a:spcBef>
                          <a:spcPct val="20000"/>
                        </a:spcBef>
                        <a:spcAft>
                          <a:spcPct val="0"/>
                        </a:spcAft>
                        <a:defRPr>
                          <a:solidFill>
                            <a:schemeClr val="tx1"/>
                          </a:solidFill>
                          <a:latin typeface="Arial" pitchFamily="34" charset="0"/>
                        </a:defRPr>
                      </a:lvl8pPr>
                      <a:lvl9pPr marL="3886200" indent="-228600"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latin typeface="+mn-lt"/>
                        </a:rPr>
                        <a:t>X</a:t>
                      </a:r>
                      <a:endParaRPr kumimoji="0" lang="en-US" altLang="en-US" sz="1800" b="0" i="0" u="none" strike="noStrike" cap="none" normalizeH="0" baseline="0" dirty="0">
                        <a:ln>
                          <a:noFill/>
                        </a:ln>
                        <a:solidFill>
                          <a:srgbClr val="000000"/>
                        </a:solidFill>
                        <a:effectLst/>
                        <a:latin typeface="+mn-lt"/>
                        <a:ea typeface="ＭＳ Ｐゴシック" pitchFamily="34" charset="-128"/>
                        <a:cs typeface="Arial" pitchFamily="34" charset="0"/>
                      </a:endParaRPr>
                    </a:p>
                  </a:txBody>
                  <a:tcPr marT="45697" marB="45697" horzOverflow="overflow"/>
                </a:tc>
                <a:extLst>
                  <a:ext uri="{0D108BD9-81ED-4DB2-BD59-A6C34878D82A}">
                    <a16:rowId xmlns:a16="http://schemas.microsoft.com/office/drawing/2014/main" val="10001"/>
                  </a:ext>
                </a:extLst>
              </a:tr>
              <a:tr h="365714">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fontAlgn="base">
                        <a:spcBef>
                          <a:spcPct val="20000"/>
                        </a:spcBef>
                        <a:spcAft>
                          <a:spcPct val="0"/>
                        </a:spcAft>
                        <a:defRPr>
                          <a:solidFill>
                            <a:schemeClr val="tx1"/>
                          </a:solidFill>
                          <a:latin typeface="Arial" pitchFamily="34" charset="0"/>
                        </a:defRPr>
                      </a:lvl6pPr>
                      <a:lvl7pPr marL="2971800" indent="-228600" fontAlgn="base">
                        <a:spcBef>
                          <a:spcPct val="20000"/>
                        </a:spcBef>
                        <a:spcAft>
                          <a:spcPct val="0"/>
                        </a:spcAft>
                        <a:defRPr>
                          <a:solidFill>
                            <a:schemeClr val="tx1"/>
                          </a:solidFill>
                          <a:latin typeface="Arial" pitchFamily="34" charset="0"/>
                        </a:defRPr>
                      </a:lvl7pPr>
                      <a:lvl8pPr marL="3429000" indent="-228600" fontAlgn="base">
                        <a:spcBef>
                          <a:spcPct val="20000"/>
                        </a:spcBef>
                        <a:spcAft>
                          <a:spcPct val="0"/>
                        </a:spcAft>
                        <a:defRPr>
                          <a:solidFill>
                            <a:schemeClr val="tx1"/>
                          </a:solidFill>
                          <a:latin typeface="Arial" pitchFamily="34" charset="0"/>
                        </a:defRPr>
                      </a:lvl8pPr>
                      <a:lvl9pPr marL="3886200" indent="-228600"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latin typeface="+mn-lt"/>
                        </a:rPr>
                        <a:t>Two </a:t>
                      </a:r>
                      <a:endParaRPr kumimoji="0" lang="en-US" altLang="en-US" sz="1800" b="0" i="0" u="none" strike="noStrike" cap="none" normalizeH="0" baseline="0" dirty="0">
                        <a:ln>
                          <a:noFill/>
                        </a:ln>
                        <a:solidFill>
                          <a:srgbClr val="000000"/>
                        </a:solidFill>
                        <a:effectLst/>
                        <a:latin typeface="+mn-lt"/>
                        <a:ea typeface="ＭＳ Ｐゴシック" pitchFamily="34" charset="-128"/>
                        <a:cs typeface="Arial" pitchFamily="34" charset="0"/>
                      </a:endParaRPr>
                    </a:p>
                  </a:txBody>
                  <a:tcPr marT="45697" marB="45697" horzOverflow="overflow"/>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fontAlgn="base">
                        <a:spcBef>
                          <a:spcPct val="20000"/>
                        </a:spcBef>
                        <a:spcAft>
                          <a:spcPct val="0"/>
                        </a:spcAft>
                        <a:defRPr>
                          <a:solidFill>
                            <a:schemeClr val="tx1"/>
                          </a:solidFill>
                          <a:latin typeface="Arial" pitchFamily="34" charset="0"/>
                        </a:defRPr>
                      </a:lvl6pPr>
                      <a:lvl7pPr marL="2971800" indent="-228600" fontAlgn="base">
                        <a:spcBef>
                          <a:spcPct val="20000"/>
                        </a:spcBef>
                        <a:spcAft>
                          <a:spcPct val="0"/>
                        </a:spcAft>
                        <a:defRPr>
                          <a:solidFill>
                            <a:schemeClr val="tx1"/>
                          </a:solidFill>
                          <a:latin typeface="Arial" pitchFamily="34" charset="0"/>
                        </a:defRPr>
                      </a:lvl7pPr>
                      <a:lvl8pPr marL="3429000" indent="-228600" fontAlgn="base">
                        <a:spcBef>
                          <a:spcPct val="20000"/>
                        </a:spcBef>
                        <a:spcAft>
                          <a:spcPct val="0"/>
                        </a:spcAft>
                        <a:defRPr>
                          <a:solidFill>
                            <a:schemeClr val="tx1"/>
                          </a:solidFill>
                          <a:latin typeface="Arial" pitchFamily="34" charset="0"/>
                        </a:defRPr>
                      </a:lvl8pPr>
                      <a:lvl9pPr marL="3886200" indent="-228600"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latin typeface="+mn-lt"/>
                        </a:rPr>
                        <a:t>X</a:t>
                      </a:r>
                      <a:endParaRPr kumimoji="0" lang="en-US" altLang="en-US" sz="1800" b="0" i="0" u="none" strike="noStrike" cap="none" normalizeH="0" baseline="0" dirty="0">
                        <a:ln>
                          <a:noFill/>
                        </a:ln>
                        <a:solidFill>
                          <a:srgbClr val="000000"/>
                        </a:solidFill>
                        <a:effectLst/>
                        <a:latin typeface="+mn-lt"/>
                        <a:ea typeface="ＭＳ Ｐゴシック" pitchFamily="34" charset="-128"/>
                        <a:cs typeface="Arial" pitchFamily="34" charset="0"/>
                      </a:endParaRPr>
                    </a:p>
                  </a:txBody>
                  <a:tcPr marT="45697" marB="45697" horzOverflow="overflow"/>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fontAlgn="base">
                        <a:spcBef>
                          <a:spcPct val="20000"/>
                        </a:spcBef>
                        <a:spcAft>
                          <a:spcPct val="0"/>
                        </a:spcAft>
                        <a:defRPr>
                          <a:solidFill>
                            <a:schemeClr val="tx1"/>
                          </a:solidFill>
                          <a:latin typeface="Arial" pitchFamily="34" charset="0"/>
                        </a:defRPr>
                      </a:lvl6pPr>
                      <a:lvl7pPr marL="2971800" indent="-228600" fontAlgn="base">
                        <a:spcBef>
                          <a:spcPct val="20000"/>
                        </a:spcBef>
                        <a:spcAft>
                          <a:spcPct val="0"/>
                        </a:spcAft>
                        <a:defRPr>
                          <a:solidFill>
                            <a:schemeClr val="tx1"/>
                          </a:solidFill>
                          <a:latin typeface="Arial" pitchFamily="34" charset="0"/>
                        </a:defRPr>
                      </a:lvl7pPr>
                      <a:lvl8pPr marL="3429000" indent="-228600" fontAlgn="base">
                        <a:spcBef>
                          <a:spcPct val="20000"/>
                        </a:spcBef>
                        <a:spcAft>
                          <a:spcPct val="0"/>
                        </a:spcAft>
                        <a:defRPr>
                          <a:solidFill>
                            <a:schemeClr val="tx1"/>
                          </a:solidFill>
                          <a:latin typeface="Arial" pitchFamily="34" charset="0"/>
                        </a:defRPr>
                      </a:lvl8pPr>
                      <a:lvl9pPr marL="3886200" indent="-228600"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latin typeface="+mn-lt"/>
                        </a:rPr>
                        <a:t>O</a:t>
                      </a:r>
                      <a:endParaRPr kumimoji="0" lang="en-US" altLang="en-US" sz="1800" b="0" i="0" u="none" strike="noStrike" cap="none" normalizeH="0" baseline="0" dirty="0">
                        <a:ln>
                          <a:noFill/>
                        </a:ln>
                        <a:solidFill>
                          <a:srgbClr val="000000"/>
                        </a:solidFill>
                        <a:effectLst/>
                        <a:latin typeface="+mn-lt"/>
                        <a:ea typeface="ＭＳ Ｐゴシック" pitchFamily="34" charset="-128"/>
                        <a:cs typeface="Arial" pitchFamily="34" charset="0"/>
                      </a:endParaRPr>
                    </a:p>
                  </a:txBody>
                  <a:tcPr marT="45697" marB="45697" horzOverflow="overflow"/>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fontAlgn="base">
                        <a:spcBef>
                          <a:spcPct val="20000"/>
                        </a:spcBef>
                        <a:spcAft>
                          <a:spcPct val="0"/>
                        </a:spcAft>
                        <a:defRPr>
                          <a:solidFill>
                            <a:schemeClr val="tx1"/>
                          </a:solidFill>
                          <a:latin typeface="Arial" pitchFamily="34" charset="0"/>
                        </a:defRPr>
                      </a:lvl6pPr>
                      <a:lvl7pPr marL="2971800" indent="-228600" fontAlgn="base">
                        <a:spcBef>
                          <a:spcPct val="20000"/>
                        </a:spcBef>
                        <a:spcAft>
                          <a:spcPct val="0"/>
                        </a:spcAft>
                        <a:defRPr>
                          <a:solidFill>
                            <a:schemeClr val="tx1"/>
                          </a:solidFill>
                          <a:latin typeface="Arial" pitchFamily="34" charset="0"/>
                        </a:defRPr>
                      </a:lvl7pPr>
                      <a:lvl8pPr marL="3429000" indent="-228600" fontAlgn="base">
                        <a:spcBef>
                          <a:spcPct val="20000"/>
                        </a:spcBef>
                        <a:spcAft>
                          <a:spcPct val="0"/>
                        </a:spcAft>
                        <a:defRPr>
                          <a:solidFill>
                            <a:schemeClr val="tx1"/>
                          </a:solidFill>
                          <a:latin typeface="Arial" pitchFamily="34" charset="0"/>
                        </a:defRPr>
                      </a:lvl8pPr>
                      <a:lvl9pPr marL="3886200" indent="-228600"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latin typeface="+mn-lt"/>
                        </a:rPr>
                        <a:t>X</a:t>
                      </a:r>
                      <a:endParaRPr kumimoji="0" lang="en-US" altLang="en-US" sz="1800" b="0" i="0" u="none" strike="noStrike" cap="none" normalizeH="0" baseline="0" dirty="0">
                        <a:ln>
                          <a:noFill/>
                        </a:ln>
                        <a:solidFill>
                          <a:srgbClr val="000000"/>
                        </a:solidFill>
                        <a:effectLst/>
                        <a:latin typeface="+mn-lt"/>
                        <a:ea typeface="ＭＳ Ｐゴシック" pitchFamily="34" charset="-128"/>
                        <a:cs typeface="Arial" pitchFamily="34" charset="0"/>
                      </a:endParaRPr>
                    </a:p>
                  </a:txBody>
                  <a:tcPr marT="45697" marB="45697" horzOverflow="overflow"/>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fontAlgn="base">
                        <a:spcBef>
                          <a:spcPct val="20000"/>
                        </a:spcBef>
                        <a:spcAft>
                          <a:spcPct val="0"/>
                        </a:spcAft>
                        <a:defRPr>
                          <a:solidFill>
                            <a:schemeClr val="tx1"/>
                          </a:solidFill>
                          <a:latin typeface="Arial" pitchFamily="34" charset="0"/>
                        </a:defRPr>
                      </a:lvl6pPr>
                      <a:lvl7pPr marL="2971800" indent="-228600" fontAlgn="base">
                        <a:spcBef>
                          <a:spcPct val="20000"/>
                        </a:spcBef>
                        <a:spcAft>
                          <a:spcPct val="0"/>
                        </a:spcAft>
                        <a:defRPr>
                          <a:solidFill>
                            <a:schemeClr val="tx1"/>
                          </a:solidFill>
                          <a:latin typeface="Arial" pitchFamily="34" charset="0"/>
                        </a:defRPr>
                      </a:lvl7pPr>
                      <a:lvl8pPr marL="3429000" indent="-228600" fontAlgn="base">
                        <a:spcBef>
                          <a:spcPct val="20000"/>
                        </a:spcBef>
                        <a:spcAft>
                          <a:spcPct val="0"/>
                        </a:spcAft>
                        <a:defRPr>
                          <a:solidFill>
                            <a:schemeClr val="tx1"/>
                          </a:solidFill>
                          <a:latin typeface="Arial" pitchFamily="34" charset="0"/>
                        </a:defRPr>
                      </a:lvl8pPr>
                      <a:lvl9pPr marL="3886200" indent="-228600"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latin typeface="+mn-lt"/>
                        </a:rPr>
                        <a:t>X</a:t>
                      </a:r>
                      <a:endParaRPr kumimoji="0" lang="en-US" altLang="en-US" sz="1800" b="0" i="0" u="none" strike="noStrike" cap="none" normalizeH="0" baseline="0" dirty="0">
                        <a:ln>
                          <a:noFill/>
                        </a:ln>
                        <a:solidFill>
                          <a:srgbClr val="000000"/>
                        </a:solidFill>
                        <a:effectLst/>
                        <a:latin typeface="+mn-lt"/>
                        <a:ea typeface="ＭＳ Ｐゴシック" pitchFamily="34" charset="-128"/>
                        <a:cs typeface="Arial" pitchFamily="34" charset="0"/>
                      </a:endParaRPr>
                    </a:p>
                  </a:txBody>
                  <a:tcPr marT="45697" marB="45697" horzOverflow="overflow"/>
                </a:tc>
                <a:extLst>
                  <a:ext uri="{0D108BD9-81ED-4DB2-BD59-A6C34878D82A}">
                    <a16:rowId xmlns:a16="http://schemas.microsoft.com/office/drawing/2014/main" val="10002"/>
                  </a:ext>
                </a:extLst>
              </a:tr>
              <a:tr h="365714">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fontAlgn="base">
                        <a:spcBef>
                          <a:spcPct val="20000"/>
                        </a:spcBef>
                        <a:spcAft>
                          <a:spcPct val="0"/>
                        </a:spcAft>
                        <a:defRPr>
                          <a:solidFill>
                            <a:schemeClr val="tx1"/>
                          </a:solidFill>
                          <a:latin typeface="Arial" pitchFamily="34" charset="0"/>
                        </a:defRPr>
                      </a:lvl6pPr>
                      <a:lvl7pPr marL="2971800" indent="-228600" fontAlgn="base">
                        <a:spcBef>
                          <a:spcPct val="20000"/>
                        </a:spcBef>
                        <a:spcAft>
                          <a:spcPct val="0"/>
                        </a:spcAft>
                        <a:defRPr>
                          <a:solidFill>
                            <a:schemeClr val="tx1"/>
                          </a:solidFill>
                          <a:latin typeface="Arial" pitchFamily="34" charset="0"/>
                        </a:defRPr>
                      </a:lvl7pPr>
                      <a:lvl8pPr marL="3429000" indent="-228600" fontAlgn="base">
                        <a:spcBef>
                          <a:spcPct val="20000"/>
                        </a:spcBef>
                        <a:spcAft>
                          <a:spcPct val="0"/>
                        </a:spcAft>
                        <a:defRPr>
                          <a:solidFill>
                            <a:schemeClr val="tx1"/>
                          </a:solidFill>
                          <a:latin typeface="Arial" pitchFamily="34" charset="0"/>
                        </a:defRPr>
                      </a:lvl8pPr>
                      <a:lvl9pPr marL="3886200" indent="-228600"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latin typeface="+mn-lt"/>
                        </a:rPr>
                        <a:t>Three</a:t>
                      </a:r>
                      <a:endParaRPr kumimoji="0" lang="en-US" altLang="en-US" sz="1800" b="0" i="0" u="none" strike="noStrike" cap="none" normalizeH="0" baseline="0" dirty="0">
                        <a:ln>
                          <a:noFill/>
                        </a:ln>
                        <a:solidFill>
                          <a:srgbClr val="000000"/>
                        </a:solidFill>
                        <a:effectLst/>
                        <a:latin typeface="+mn-lt"/>
                        <a:ea typeface="ＭＳ Ｐゴシック" pitchFamily="34" charset="-128"/>
                        <a:cs typeface="Arial" pitchFamily="34" charset="0"/>
                      </a:endParaRPr>
                    </a:p>
                  </a:txBody>
                  <a:tcPr marT="45697" marB="45697" horzOverflow="overflow"/>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fontAlgn="base">
                        <a:spcBef>
                          <a:spcPct val="20000"/>
                        </a:spcBef>
                        <a:spcAft>
                          <a:spcPct val="0"/>
                        </a:spcAft>
                        <a:defRPr>
                          <a:solidFill>
                            <a:schemeClr val="tx1"/>
                          </a:solidFill>
                          <a:latin typeface="Arial" pitchFamily="34" charset="0"/>
                        </a:defRPr>
                      </a:lvl6pPr>
                      <a:lvl7pPr marL="2971800" indent="-228600" fontAlgn="base">
                        <a:spcBef>
                          <a:spcPct val="20000"/>
                        </a:spcBef>
                        <a:spcAft>
                          <a:spcPct val="0"/>
                        </a:spcAft>
                        <a:defRPr>
                          <a:solidFill>
                            <a:schemeClr val="tx1"/>
                          </a:solidFill>
                          <a:latin typeface="Arial" pitchFamily="34" charset="0"/>
                        </a:defRPr>
                      </a:lvl7pPr>
                      <a:lvl8pPr marL="3429000" indent="-228600" fontAlgn="base">
                        <a:spcBef>
                          <a:spcPct val="20000"/>
                        </a:spcBef>
                        <a:spcAft>
                          <a:spcPct val="0"/>
                        </a:spcAft>
                        <a:defRPr>
                          <a:solidFill>
                            <a:schemeClr val="tx1"/>
                          </a:solidFill>
                          <a:latin typeface="Arial" pitchFamily="34" charset="0"/>
                        </a:defRPr>
                      </a:lvl8pPr>
                      <a:lvl9pPr marL="3886200" indent="-228600"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latin typeface="+mn-lt"/>
                        </a:rPr>
                        <a:t>X</a:t>
                      </a:r>
                      <a:endParaRPr kumimoji="0" lang="en-US" altLang="en-US" sz="1800" b="0" i="0" u="none" strike="noStrike" cap="none" normalizeH="0" baseline="0" dirty="0">
                        <a:ln>
                          <a:noFill/>
                        </a:ln>
                        <a:solidFill>
                          <a:srgbClr val="000000"/>
                        </a:solidFill>
                        <a:effectLst/>
                        <a:latin typeface="+mn-lt"/>
                        <a:ea typeface="ＭＳ Ｐゴシック" pitchFamily="34" charset="-128"/>
                        <a:cs typeface="Arial" pitchFamily="34" charset="0"/>
                      </a:endParaRPr>
                    </a:p>
                  </a:txBody>
                  <a:tcPr marT="45697" marB="45697" horzOverflow="overflow"/>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fontAlgn="base">
                        <a:spcBef>
                          <a:spcPct val="20000"/>
                        </a:spcBef>
                        <a:spcAft>
                          <a:spcPct val="0"/>
                        </a:spcAft>
                        <a:defRPr>
                          <a:solidFill>
                            <a:schemeClr val="tx1"/>
                          </a:solidFill>
                          <a:latin typeface="Arial" pitchFamily="34" charset="0"/>
                        </a:defRPr>
                      </a:lvl6pPr>
                      <a:lvl7pPr marL="2971800" indent="-228600" fontAlgn="base">
                        <a:spcBef>
                          <a:spcPct val="20000"/>
                        </a:spcBef>
                        <a:spcAft>
                          <a:spcPct val="0"/>
                        </a:spcAft>
                        <a:defRPr>
                          <a:solidFill>
                            <a:schemeClr val="tx1"/>
                          </a:solidFill>
                          <a:latin typeface="Arial" pitchFamily="34" charset="0"/>
                        </a:defRPr>
                      </a:lvl7pPr>
                      <a:lvl8pPr marL="3429000" indent="-228600" fontAlgn="base">
                        <a:spcBef>
                          <a:spcPct val="20000"/>
                        </a:spcBef>
                        <a:spcAft>
                          <a:spcPct val="0"/>
                        </a:spcAft>
                        <a:defRPr>
                          <a:solidFill>
                            <a:schemeClr val="tx1"/>
                          </a:solidFill>
                          <a:latin typeface="Arial" pitchFamily="34" charset="0"/>
                        </a:defRPr>
                      </a:lvl8pPr>
                      <a:lvl9pPr marL="3886200" indent="-228600"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latin typeface="+mn-lt"/>
                        </a:rPr>
                        <a:t>O</a:t>
                      </a:r>
                      <a:endParaRPr kumimoji="0" lang="en-US" altLang="en-US" sz="1800" b="0" i="0" u="none" strike="noStrike" cap="none" normalizeH="0" baseline="0" dirty="0">
                        <a:ln>
                          <a:noFill/>
                        </a:ln>
                        <a:solidFill>
                          <a:srgbClr val="000000"/>
                        </a:solidFill>
                        <a:effectLst/>
                        <a:latin typeface="+mn-lt"/>
                        <a:ea typeface="ＭＳ Ｐゴシック" pitchFamily="34" charset="-128"/>
                        <a:cs typeface="Arial" pitchFamily="34" charset="0"/>
                      </a:endParaRPr>
                    </a:p>
                  </a:txBody>
                  <a:tcPr marT="45697" marB="45697" horzOverflow="overflow"/>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fontAlgn="base">
                        <a:spcBef>
                          <a:spcPct val="20000"/>
                        </a:spcBef>
                        <a:spcAft>
                          <a:spcPct val="0"/>
                        </a:spcAft>
                        <a:defRPr>
                          <a:solidFill>
                            <a:schemeClr val="tx1"/>
                          </a:solidFill>
                          <a:latin typeface="Arial" pitchFamily="34" charset="0"/>
                        </a:defRPr>
                      </a:lvl6pPr>
                      <a:lvl7pPr marL="2971800" indent="-228600" fontAlgn="base">
                        <a:spcBef>
                          <a:spcPct val="20000"/>
                        </a:spcBef>
                        <a:spcAft>
                          <a:spcPct val="0"/>
                        </a:spcAft>
                        <a:defRPr>
                          <a:solidFill>
                            <a:schemeClr val="tx1"/>
                          </a:solidFill>
                          <a:latin typeface="Arial" pitchFamily="34" charset="0"/>
                        </a:defRPr>
                      </a:lvl7pPr>
                      <a:lvl8pPr marL="3429000" indent="-228600" fontAlgn="base">
                        <a:spcBef>
                          <a:spcPct val="20000"/>
                        </a:spcBef>
                        <a:spcAft>
                          <a:spcPct val="0"/>
                        </a:spcAft>
                        <a:defRPr>
                          <a:solidFill>
                            <a:schemeClr val="tx1"/>
                          </a:solidFill>
                          <a:latin typeface="Arial" pitchFamily="34" charset="0"/>
                        </a:defRPr>
                      </a:lvl8pPr>
                      <a:lvl9pPr marL="3886200" indent="-228600"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latin typeface="+mn-lt"/>
                        </a:rPr>
                        <a:t>X</a:t>
                      </a:r>
                      <a:endParaRPr kumimoji="0" lang="en-US" altLang="en-US" sz="1800" b="0" i="0" u="none" strike="noStrike" cap="none" normalizeH="0" baseline="0" dirty="0">
                        <a:ln>
                          <a:noFill/>
                        </a:ln>
                        <a:solidFill>
                          <a:srgbClr val="000000"/>
                        </a:solidFill>
                        <a:effectLst/>
                        <a:latin typeface="+mn-lt"/>
                        <a:ea typeface="ＭＳ Ｐゴシック" pitchFamily="34" charset="-128"/>
                        <a:cs typeface="Arial" pitchFamily="34" charset="0"/>
                      </a:endParaRPr>
                    </a:p>
                  </a:txBody>
                  <a:tcPr marT="45697" marB="45697" horzOverflow="overflow"/>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fontAlgn="base">
                        <a:spcBef>
                          <a:spcPct val="20000"/>
                        </a:spcBef>
                        <a:spcAft>
                          <a:spcPct val="0"/>
                        </a:spcAft>
                        <a:defRPr>
                          <a:solidFill>
                            <a:schemeClr val="tx1"/>
                          </a:solidFill>
                          <a:latin typeface="Arial" pitchFamily="34" charset="0"/>
                        </a:defRPr>
                      </a:lvl6pPr>
                      <a:lvl7pPr marL="2971800" indent="-228600" fontAlgn="base">
                        <a:spcBef>
                          <a:spcPct val="20000"/>
                        </a:spcBef>
                        <a:spcAft>
                          <a:spcPct val="0"/>
                        </a:spcAft>
                        <a:defRPr>
                          <a:solidFill>
                            <a:schemeClr val="tx1"/>
                          </a:solidFill>
                          <a:latin typeface="Arial" pitchFamily="34" charset="0"/>
                        </a:defRPr>
                      </a:lvl7pPr>
                      <a:lvl8pPr marL="3429000" indent="-228600" fontAlgn="base">
                        <a:spcBef>
                          <a:spcPct val="20000"/>
                        </a:spcBef>
                        <a:spcAft>
                          <a:spcPct val="0"/>
                        </a:spcAft>
                        <a:defRPr>
                          <a:solidFill>
                            <a:schemeClr val="tx1"/>
                          </a:solidFill>
                          <a:latin typeface="Arial" pitchFamily="34" charset="0"/>
                        </a:defRPr>
                      </a:lvl8pPr>
                      <a:lvl9pPr marL="3886200" indent="-228600"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latin typeface="+mn-lt"/>
                        </a:rPr>
                        <a:t>O</a:t>
                      </a:r>
                      <a:endParaRPr kumimoji="0" lang="en-US" altLang="en-US" sz="1800" b="0" i="0" u="none" strike="noStrike" cap="none" normalizeH="0" baseline="0" dirty="0">
                        <a:ln>
                          <a:noFill/>
                        </a:ln>
                        <a:solidFill>
                          <a:srgbClr val="000000"/>
                        </a:solidFill>
                        <a:effectLst/>
                        <a:latin typeface="+mn-lt"/>
                        <a:ea typeface="ＭＳ Ｐゴシック" pitchFamily="34" charset="-128"/>
                        <a:cs typeface="Arial" pitchFamily="34" charset="0"/>
                      </a:endParaRPr>
                    </a:p>
                  </a:txBody>
                  <a:tcPr marT="45697" marB="45697" horzOverflow="overflow"/>
                </a:tc>
                <a:extLst>
                  <a:ext uri="{0D108BD9-81ED-4DB2-BD59-A6C34878D82A}">
                    <a16:rowId xmlns:a16="http://schemas.microsoft.com/office/drawing/2014/main" val="10003"/>
                  </a:ext>
                </a:extLst>
              </a:tr>
              <a:tr h="365714">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fontAlgn="base">
                        <a:spcBef>
                          <a:spcPct val="20000"/>
                        </a:spcBef>
                        <a:spcAft>
                          <a:spcPct val="0"/>
                        </a:spcAft>
                        <a:defRPr>
                          <a:solidFill>
                            <a:schemeClr val="tx1"/>
                          </a:solidFill>
                          <a:latin typeface="Arial" pitchFamily="34" charset="0"/>
                        </a:defRPr>
                      </a:lvl6pPr>
                      <a:lvl7pPr marL="2971800" indent="-228600" fontAlgn="base">
                        <a:spcBef>
                          <a:spcPct val="20000"/>
                        </a:spcBef>
                        <a:spcAft>
                          <a:spcPct val="0"/>
                        </a:spcAft>
                        <a:defRPr>
                          <a:solidFill>
                            <a:schemeClr val="tx1"/>
                          </a:solidFill>
                          <a:latin typeface="Arial" pitchFamily="34" charset="0"/>
                        </a:defRPr>
                      </a:lvl7pPr>
                      <a:lvl8pPr marL="3429000" indent="-228600" fontAlgn="base">
                        <a:spcBef>
                          <a:spcPct val="20000"/>
                        </a:spcBef>
                        <a:spcAft>
                          <a:spcPct val="0"/>
                        </a:spcAft>
                        <a:defRPr>
                          <a:solidFill>
                            <a:schemeClr val="tx1"/>
                          </a:solidFill>
                          <a:latin typeface="Arial" pitchFamily="34" charset="0"/>
                        </a:defRPr>
                      </a:lvl8pPr>
                      <a:lvl9pPr marL="3886200" indent="-228600"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latin typeface="+mn-lt"/>
                        </a:rPr>
                        <a:t>Four</a:t>
                      </a:r>
                      <a:endParaRPr kumimoji="0" lang="en-US" altLang="en-US" sz="1800" b="0" i="0" u="none" strike="noStrike" cap="none" normalizeH="0" baseline="0" dirty="0">
                        <a:ln>
                          <a:noFill/>
                        </a:ln>
                        <a:solidFill>
                          <a:srgbClr val="000000"/>
                        </a:solidFill>
                        <a:effectLst/>
                        <a:latin typeface="+mn-lt"/>
                        <a:ea typeface="ＭＳ Ｐゴシック" pitchFamily="34" charset="-128"/>
                        <a:cs typeface="Arial" pitchFamily="34" charset="0"/>
                      </a:endParaRPr>
                    </a:p>
                  </a:txBody>
                  <a:tcPr marT="45697" marB="45697" horzOverflow="overflow"/>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fontAlgn="base">
                        <a:spcBef>
                          <a:spcPct val="20000"/>
                        </a:spcBef>
                        <a:spcAft>
                          <a:spcPct val="0"/>
                        </a:spcAft>
                        <a:defRPr>
                          <a:solidFill>
                            <a:schemeClr val="tx1"/>
                          </a:solidFill>
                          <a:latin typeface="Arial" pitchFamily="34" charset="0"/>
                        </a:defRPr>
                      </a:lvl6pPr>
                      <a:lvl7pPr marL="2971800" indent="-228600" fontAlgn="base">
                        <a:spcBef>
                          <a:spcPct val="20000"/>
                        </a:spcBef>
                        <a:spcAft>
                          <a:spcPct val="0"/>
                        </a:spcAft>
                        <a:defRPr>
                          <a:solidFill>
                            <a:schemeClr val="tx1"/>
                          </a:solidFill>
                          <a:latin typeface="Arial" pitchFamily="34" charset="0"/>
                        </a:defRPr>
                      </a:lvl7pPr>
                      <a:lvl8pPr marL="3429000" indent="-228600" fontAlgn="base">
                        <a:spcBef>
                          <a:spcPct val="20000"/>
                        </a:spcBef>
                        <a:spcAft>
                          <a:spcPct val="0"/>
                        </a:spcAft>
                        <a:defRPr>
                          <a:solidFill>
                            <a:schemeClr val="tx1"/>
                          </a:solidFill>
                          <a:latin typeface="Arial" pitchFamily="34" charset="0"/>
                        </a:defRPr>
                      </a:lvl8pPr>
                      <a:lvl9pPr marL="3886200" indent="-228600"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latin typeface="+mn-lt"/>
                        </a:rPr>
                        <a:t>X</a:t>
                      </a:r>
                      <a:endParaRPr kumimoji="0" lang="en-US" altLang="en-US" sz="1800" b="0" i="0" u="none" strike="noStrike" cap="none" normalizeH="0" baseline="0" dirty="0">
                        <a:ln>
                          <a:noFill/>
                        </a:ln>
                        <a:solidFill>
                          <a:srgbClr val="000000"/>
                        </a:solidFill>
                        <a:effectLst/>
                        <a:latin typeface="+mn-lt"/>
                        <a:ea typeface="ＭＳ Ｐゴシック" pitchFamily="34" charset="-128"/>
                        <a:cs typeface="Arial" pitchFamily="34" charset="0"/>
                      </a:endParaRPr>
                    </a:p>
                  </a:txBody>
                  <a:tcPr marT="45697" marB="45697" horzOverflow="overflow"/>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fontAlgn="base">
                        <a:spcBef>
                          <a:spcPct val="20000"/>
                        </a:spcBef>
                        <a:spcAft>
                          <a:spcPct val="0"/>
                        </a:spcAft>
                        <a:defRPr>
                          <a:solidFill>
                            <a:schemeClr val="tx1"/>
                          </a:solidFill>
                          <a:latin typeface="Arial" pitchFamily="34" charset="0"/>
                        </a:defRPr>
                      </a:lvl6pPr>
                      <a:lvl7pPr marL="2971800" indent="-228600" fontAlgn="base">
                        <a:spcBef>
                          <a:spcPct val="20000"/>
                        </a:spcBef>
                        <a:spcAft>
                          <a:spcPct val="0"/>
                        </a:spcAft>
                        <a:defRPr>
                          <a:solidFill>
                            <a:schemeClr val="tx1"/>
                          </a:solidFill>
                          <a:latin typeface="Arial" pitchFamily="34" charset="0"/>
                        </a:defRPr>
                      </a:lvl7pPr>
                      <a:lvl8pPr marL="3429000" indent="-228600" fontAlgn="base">
                        <a:spcBef>
                          <a:spcPct val="20000"/>
                        </a:spcBef>
                        <a:spcAft>
                          <a:spcPct val="0"/>
                        </a:spcAft>
                        <a:defRPr>
                          <a:solidFill>
                            <a:schemeClr val="tx1"/>
                          </a:solidFill>
                          <a:latin typeface="Arial" pitchFamily="34" charset="0"/>
                        </a:defRPr>
                      </a:lvl8pPr>
                      <a:lvl9pPr marL="3886200" indent="-228600"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latin typeface="+mn-lt"/>
                        </a:rPr>
                        <a:t>X</a:t>
                      </a:r>
                      <a:endParaRPr kumimoji="0" lang="en-US" altLang="en-US" sz="1800" b="0" i="0" u="none" strike="noStrike" cap="none" normalizeH="0" baseline="0" dirty="0">
                        <a:ln>
                          <a:noFill/>
                        </a:ln>
                        <a:solidFill>
                          <a:srgbClr val="000000"/>
                        </a:solidFill>
                        <a:effectLst/>
                        <a:latin typeface="+mn-lt"/>
                        <a:ea typeface="ＭＳ Ｐゴシック" pitchFamily="34" charset="-128"/>
                        <a:cs typeface="Arial" pitchFamily="34" charset="0"/>
                      </a:endParaRPr>
                    </a:p>
                  </a:txBody>
                  <a:tcPr marT="45697" marB="45697" horzOverflow="overflow"/>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fontAlgn="base">
                        <a:spcBef>
                          <a:spcPct val="20000"/>
                        </a:spcBef>
                        <a:spcAft>
                          <a:spcPct val="0"/>
                        </a:spcAft>
                        <a:defRPr>
                          <a:solidFill>
                            <a:schemeClr val="tx1"/>
                          </a:solidFill>
                          <a:latin typeface="Arial" pitchFamily="34" charset="0"/>
                        </a:defRPr>
                      </a:lvl6pPr>
                      <a:lvl7pPr marL="2971800" indent="-228600" fontAlgn="base">
                        <a:spcBef>
                          <a:spcPct val="20000"/>
                        </a:spcBef>
                        <a:spcAft>
                          <a:spcPct val="0"/>
                        </a:spcAft>
                        <a:defRPr>
                          <a:solidFill>
                            <a:schemeClr val="tx1"/>
                          </a:solidFill>
                          <a:latin typeface="Arial" pitchFamily="34" charset="0"/>
                        </a:defRPr>
                      </a:lvl7pPr>
                      <a:lvl8pPr marL="3429000" indent="-228600" fontAlgn="base">
                        <a:spcBef>
                          <a:spcPct val="20000"/>
                        </a:spcBef>
                        <a:spcAft>
                          <a:spcPct val="0"/>
                        </a:spcAft>
                        <a:defRPr>
                          <a:solidFill>
                            <a:schemeClr val="tx1"/>
                          </a:solidFill>
                          <a:latin typeface="Arial" pitchFamily="34" charset="0"/>
                        </a:defRPr>
                      </a:lvl8pPr>
                      <a:lvl9pPr marL="3886200" indent="-228600"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latin typeface="+mn-lt"/>
                        </a:rPr>
                        <a:t>O</a:t>
                      </a:r>
                      <a:endParaRPr kumimoji="0" lang="en-US" altLang="en-US" sz="1800" b="0" i="0" u="none" strike="noStrike" cap="none" normalizeH="0" baseline="0" dirty="0">
                        <a:ln>
                          <a:noFill/>
                        </a:ln>
                        <a:solidFill>
                          <a:srgbClr val="000000"/>
                        </a:solidFill>
                        <a:effectLst/>
                        <a:latin typeface="+mn-lt"/>
                        <a:ea typeface="ＭＳ Ｐゴシック" pitchFamily="34" charset="-128"/>
                        <a:cs typeface="Arial" pitchFamily="34" charset="0"/>
                      </a:endParaRPr>
                    </a:p>
                  </a:txBody>
                  <a:tcPr marT="45697" marB="45697" horzOverflow="overflow"/>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fontAlgn="base">
                        <a:spcBef>
                          <a:spcPct val="20000"/>
                        </a:spcBef>
                        <a:spcAft>
                          <a:spcPct val="0"/>
                        </a:spcAft>
                        <a:defRPr>
                          <a:solidFill>
                            <a:schemeClr val="tx1"/>
                          </a:solidFill>
                          <a:latin typeface="Arial" pitchFamily="34" charset="0"/>
                        </a:defRPr>
                      </a:lvl6pPr>
                      <a:lvl7pPr marL="2971800" indent="-228600" fontAlgn="base">
                        <a:spcBef>
                          <a:spcPct val="20000"/>
                        </a:spcBef>
                        <a:spcAft>
                          <a:spcPct val="0"/>
                        </a:spcAft>
                        <a:defRPr>
                          <a:solidFill>
                            <a:schemeClr val="tx1"/>
                          </a:solidFill>
                          <a:latin typeface="Arial" pitchFamily="34" charset="0"/>
                        </a:defRPr>
                      </a:lvl7pPr>
                      <a:lvl8pPr marL="3429000" indent="-228600" fontAlgn="base">
                        <a:spcBef>
                          <a:spcPct val="20000"/>
                        </a:spcBef>
                        <a:spcAft>
                          <a:spcPct val="0"/>
                        </a:spcAft>
                        <a:defRPr>
                          <a:solidFill>
                            <a:schemeClr val="tx1"/>
                          </a:solidFill>
                          <a:latin typeface="Arial" pitchFamily="34" charset="0"/>
                        </a:defRPr>
                      </a:lvl8pPr>
                      <a:lvl9pPr marL="3886200" indent="-228600"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latin typeface="+mn-lt"/>
                        </a:rPr>
                        <a:t>X</a:t>
                      </a:r>
                      <a:endParaRPr kumimoji="0" lang="en-US" altLang="en-US" sz="1800" b="0" i="0" u="none" strike="noStrike" cap="none" normalizeH="0" baseline="0" dirty="0">
                        <a:ln>
                          <a:noFill/>
                        </a:ln>
                        <a:solidFill>
                          <a:srgbClr val="000000"/>
                        </a:solidFill>
                        <a:effectLst/>
                        <a:latin typeface="+mn-lt"/>
                        <a:ea typeface="ＭＳ Ｐゴシック" pitchFamily="34" charset="-128"/>
                        <a:cs typeface="Arial" pitchFamily="34" charset="0"/>
                      </a:endParaRPr>
                    </a:p>
                  </a:txBody>
                  <a:tcPr marT="45697" marB="45697" horzOverflow="overflow"/>
                </a:tc>
                <a:extLst>
                  <a:ext uri="{0D108BD9-81ED-4DB2-BD59-A6C34878D82A}">
                    <a16:rowId xmlns:a16="http://schemas.microsoft.com/office/drawing/2014/main" val="10004"/>
                  </a:ext>
                </a:extLst>
              </a:tr>
              <a:tr h="365714">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fontAlgn="base">
                        <a:spcBef>
                          <a:spcPct val="20000"/>
                        </a:spcBef>
                        <a:spcAft>
                          <a:spcPct val="0"/>
                        </a:spcAft>
                        <a:defRPr>
                          <a:solidFill>
                            <a:schemeClr val="tx1"/>
                          </a:solidFill>
                          <a:latin typeface="Arial" pitchFamily="34" charset="0"/>
                        </a:defRPr>
                      </a:lvl6pPr>
                      <a:lvl7pPr marL="2971800" indent="-228600" fontAlgn="base">
                        <a:spcBef>
                          <a:spcPct val="20000"/>
                        </a:spcBef>
                        <a:spcAft>
                          <a:spcPct val="0"/>
                        </a:spcAft>
                        <a:defRPr>
                          <a:solidFill>
                            <a:schemeClr val="tx1"/>
                          </a:solidFill>
                          <a:latin typeface="Arial" pitchFamily="34" charset="0"/>
                        </a:defRPr>
                      </a:lvl7pPr>
                      <a:lvl8pPr marL="3429000" indent="-228600" fontAlgn="base">
                        <a:spcBef>
                          <a:spcPct val="20000"/>
                        </a:spcBef>
                        <a:spcAft>
                          <a:spcPct val="0"/>
                        </a:spcAft>
                        <a:defRPr>
                          <a:solidFill>
                            <a:schemeClr val="tx1"/>
                          </a:solidFill>
                          <a:latin typeface="Arial" pitchFamily="34" charset="0"/>
                        </a:defRPr>
                      </a:lvl8pPr>
                      <a:lvl9pPr marL="3886200" indent="-228600"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latin typeface="+mn-lt"/>
                        </a:rPr>
                        <a:t>Five</a:t>
                      </a:r>
                      <a:endParaRPr kumimoji="0" lang="en-US" altLang="en-US" sz="1800" b="0" i="0" u="none" strike="noStrike" cap="none" normalizeH="0" baseline="0" dirty="0">
                        <a:ln>
                          <a:noFill/>
                        </a:ln>
                        <a:solidFill>
                          <a:srgbClr val="000000"/>
                        </a:solidFill>
                        <a:effectLst/>
                        <a:latin typeface="+mn-lt"/>
                        <a:ea typeface="ＭＳ Ｐゴシック" pitchFamily="34" charset="-128"/>
                        <a:cs typeface="Arial" pitchFamily="34" charset="0"/>
                      </a:endParaRPr>
                    </a:p>
                  </a:txBody>
                  <a:tcPr marT="45697" marB="45697" horzOverflow="overflow"/>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fontAlgn="base">
                        <a:spcBef>
                          <a:spcPct val="20000"/>
                        </a:spcBef>
                        <a:spcAft>
                          <a:spcPct val="0"/>
                        </a:spcAft>
                        <a:defRPr>
                          <a:solidFill>
                            <a:schemeClr val="tx1"/>
                          </a:solidFill>
                          <a:latin typeface="Arial" pitchFamily="34" charset="0"/>
                        </a:defRPr>
                      </a:lvl6pPr>
                      <a:lvl7pPr marL="2971800" indent="-228600" fontAlgn="base">
                        <a:spcBef>
                          <a:spcPct val="20000"/>
                        </a:spcBef>
                        <a:spcAft>
                          <a:spcPct val="0"/>
                        </a:spcAft>
                        <a:defRPr>
                          <a:solidFill>
                            <a:schemeClr val="tx1"/>
                          </a:solidFill>
                          <a:latin typeface="Arial" pitchFamily="34" charset="0"/>
                        </a:defRPr>
                      </a:lvl7pPr>
                      <a:lvl8pPr marL="3429000" indent="-228600" fontAlgn="base">
                        <a:spcBef>
                          <a:spcPct val="20000"/>
                        </a:spcBef>
                        <a:spcAft>
                          <a:spcPct val="0"/>
                        </a:spcAft>
                        <a:defRPr>
                          <a:solidFill>
                            <a:schemeClr val="tx1"/>
                          </a:solidFill>
                          <a:latin typeface="Arial" pitchFamily="34" charset="0"/>
                        </a:defRPr>
                      </a:lvl8pPr>
                      <a:lvl9pPr marL="3886200" indent="-228600"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latin typeface="+mn-lt"/>
                        </a:rPr>
                        <a:t>X</a:t>
                      </a:r>
                      <a:endParaRPr kumimoji="0" lang="en-US" altLang="en-US" sz="1800" b="0" i="0" u="none" strike="noStrike" cap="none" normalizeH="0" baseline="0" dirty="0">
                        <a:ln>
                          <a:noFill/>
                        </a:ln>
                        <a:solidFill>
                          <a:srgbClr val="000000"/>
                        </a:solidFill>
                        <a:effectLst/>
                        <a:latin typeface="+mn-lt"/>
                        <a:ea typeface="ＭＳ Ｐゴシック" pitchFamily="34" charset="-128"/>
                        <a:cs typeface="Arial" pitchFamily="34" charset="0"/>
                      </a:endParaRPr>
                    </a:p>
                  </a:txBody>
                  <a:tcPr marT="45697" marB="45697" horzOverflow="overflow"/>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fontAlgn="base">
                        <a:spcBef>
                          <a:spcPct val="20000"/>
                        </a:spcBef>
                        <a:spcAft>
                          <a:spcPct val="0"/>
                        </a:spcAft>
                        <a:defRPr>
                          <a:solidFill>
                            <a:schemeClr val="tx1"/>
                          </a:solidFill>
                          <a:latin typeface="Arial" pitchFamily="34" charset="0"/>
                        </a:defRPr>
                      </a:lvl6pPr>
                      <a:lvl7pPr marL="2971800" indent="-228600" fontAlgn="base">
                        <a:spcBef>
                          <a:spcPct val="20000"/>
                        </a:spcBef>
                        <a:spcAft>
                          <a:spcPct val="0"/>
                        </a:spcAft>
                        <a:defRPr>
                          <a:solidFill>
                            <a:schemeClr val="tx1"/>
                          </a:solidFill>
                          <a:latin typeface="Arial" pitchFamily="34" charset="0"/>
                        </a:defRPr>
                      </a:lvl7pPr>
                      <a:lvl8pPr marL="3429000" indent="-228600" fontAlgn="base">
                        <a:spcBef>
                          <a:spcPct val="20000"/>
                        </a:spcBef>
                        <a:spcAft>
                          <a:spcPct val="0"/>
                        </a:spcAft>
                        <a:defRPr>
                          <a:solidFill>
                            <a:schemeClr val="tx1"/>
                          </a:solidFill>
                          <a:latin typeface="Arial" pitchFamily="34" charset="0"/>
                        </a:defRPr>
                      </a:lvl8pPr>
                      <a:lvl9pPr marL="3886200" indent="-228600"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latin typeface="+mn-lt"/>
                        </a:rPr>
                        <a:t>X</a:t>
                      </a:r>
                      <a:endParaRPr kumimoji="0" lang="en-US" altLang="en-US" sz="1800" b="0" i="0" u="none" strike="noStrike" cap="none" normalizeH="0" baseline="0" dirty="0">
                        <a:ln>
                          <a:noFill/>
                        </a:ln>
                        <a:solidFill>
                          <a:srgbClr val="000000"/>
                        </a:solidFill>
                        <a:effectLst/>
                        <a:latin typeface="+mn-lt"/>
                        <a:ea typeface="ＭＳ Ｐゴシック" pitchFamily="34" charset="-128"/>
                        <a:cs typeface="Arial" pitchFamily="34" charset="0"/>
                      </a:endParaRPr>
                    </a:p>
                  </a:txBody>
                  <a:tcPr marT="45697" marB="45697" horzOverflow="overflow"/>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fontAlgn="base">
                        <a:spcBef>
                          <a:spcPct val="20000"/>
                        </a:spcBef>
                        <a:spcAft>
                          <a:spcPct val="0"/>
                        </a:spcAft>
                        <a:defRPr>
                          <a:solidFill>
                            <a:schemeClr val="tx1"/>
                          </a:solidFill>
                          <a:latin typeface="Arial" pitchFamily="34" charset="0"/>
                        </a:defRPr>
                      </a:lvl6pPr>
                      <a:lvl7pPr marL="2971800" indent="-228600" fontAlgn="base">
                        <a:spcBef>
                          <a:spcPct val="20000"/>
                        </a:spcBef>
                        <a:spcAft>
                          <a:spcPct val="0"/>
                        </a:spcAft>
                        <a:defRPr>
                          <a:solidFill>
                            <a:schemeClr val="tx1"/>
                          </a:solidFill>
                          <a:latin typeface="Arial" pitchFamily="34" charset="0"/>
                        </a:defRPr>
                      </a:lvl7pPr>
                      <a:lvl8pPr marL="3429000" indent="-228600" fontAlgn="base">
                        <a:spcBef>
                          <a:spcPct val="20000"/>
                        </a:spcBef>
                        <a:spcAft>
                          <a:spcPct val="0"/>
                        </a:spcAft>
                        <a:defRPr>
                          <a:solidFill>
                            <a:schemeClr val="tx1"/>
                          </a:solidFill>
                          <a:latin typeface="Arial" pitchFamily="34" charset="0"/>
                        </a:defRPr>
                      </a:lvl8pPr>
                      <a:lvl9pPr marL="3886200" indent="-228600"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latin typeface="+mn-lt"/>
                        </a:rPr>
                        <a:t>O</a:t>
                      </a:r>
                      <a:endParaRPr kumimoji="0" lang="en-US" altLang="en-US" sz="1800" b="0" i="0" u="none" strike="noStrike" cap="none" normalizeH="0" baseline="0" dirty="0">
                        <a:ln>
                          <a:noFill/>
                        </a:ln>
                        <a:solidFill>
                          <a:srgbClr val="000000"/>
                        </a:solidFill>
                        <a:effectLst/>
                        <a:latin typeface="+mn-lt"/>
                        <a:ea typeface="ＭＳ Ｐゴシック" pitchFamily="34" charset="-128"/>
                        <a:cs typeface="Arial" pitchFamily="34" charset="0"/>
                      </a:endParaRPr>
                    </a:p>
                  </a:txBody>
                  <a:tcPr marT="45697" marB="45697" horzOverflow="overflow"/>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fontAlgn="base">
                        <a:spcBef>
                          <a:spcPct val="20000"/>
                        </a:spcBef>
                        <a:spcAft>
                          <a:spcPct val="0"/>
                        </a:spcAft>
                        <a:defRPr>
                          <a:solidFill>
                            <a:schemeClr val="tx1"/>
                          </a:solidFill>
                          <a:latin typeface="Arial" pitchFamily="34" charset="0"/>
                        </a:defRPr>
                      </a:lvl6pPr>
                      <a:lvl7pPr marL="2971800" indent="-228600" fontAlgn="base">
                        <a:spcBef>
                          <a:spcPct val="20000"/>
                        </a:spcBef>
                        <a:spcAft>
                          <a:spcPct val="0"/>
                        </a:spcAft>
                        <a:defRPr>
                          <a:solidFill>
                            <a:schemeClr val="tx1"/>
                          </a:solidFill>
                          <a:latin typeface="Arial" pitchFamily="34" charset="0"/>
                        </a:defRPr>
                      </a:lvl7pPr>
                      <a:lvl8pPr marL="3429000" indent="-228600" fontAlgn="base">
                        <a:spcBef>
                          <a:spcPct val="20000"/>
                        </a:spcBef>
                        <a:spcAft>
                          <a:spcPct val="0"/>
                        </a:spcAft>
                        <a:defRPr>
                          <a:solidFill>
                            <a:schemeClr val="tx1"/>
                          </a:solidFill>
                          <a:latin typeface="Arial" pitchFamily="34" charset="0"/>
                        </a:defRPr>
                      </a:lvl8pPr>
                      <a:lvl9pPr marL="3886200" indent="-228600"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latin typeface="+mn-lt"/>
                        </a:rPr>
                        <a:t>X</a:t>
                      </a:r>
                      <a:endParaRPr kumimoji="0" lang="en-US" altLang="en-US" sz="1800" b="0" i="0" u="none" strike="noStrike" cap="none" normalizeH="0" baseline="0" dirty="0">
                        <a:ln>
                          <a:noFill/>
                        </a:ln>
                        <a:solidFill>
                          <a:srgbClr val="000000"/>
                        </a:solidFill>
                        <a:effectLst/>
                        <a:latin typeface="+mn-lt"/>
                        <a:ea typeface="ＭＳ Ｐゴシック" pitchFamily="34" charset="-128"/>
                        <a:cs typeface="Arial" pitchFamily="34" charset="0"/>
                      </a:endParaRPr>
                    </a:p>
                  </a:txBody>
                  <a:tcPr marT="45697" marB="45697" horzOverflow="overflow"/>
                </a:tc>
                <a:extLst>
                  <a:ext uri="{0D108BD9-81ED-4DB2-BD59-A6C34878D82A}">
                    <a16:rowId xmlns:a16="http://schemas.microsoft.com/office/drawing/2014/main" val="10005"/>
                  </a:ext>
                </a:extLst>
              </a:tr>
              <a:tr h="365714">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fontAlgn="base">
                        <a:spcBef>
                          <a:spcPct val="20000"/>
                        </a:spcBef>
                        <a:spcAft>
                          <a:spcPct val="0"/>
                        </a:spcAft>
                        <a:defRPr>
                          <a:solidFill>
                            <a:schemeClr val="tx1"/>
                          </a:solidFill>
                          <a:latin typeface="Arial" pitchFamily="34" charset="0"/>
                        </a:defRPr>
                      </a:lvl6pPr>
                      <a:lvl7pPr marL="2971800" indent="-228600" fontAlgn="base">
                        <a:spcBef>
                          <a:spcPct val="20000"/>
                        </a:spcBef>
                        <a:spcAft>
                          <a:spcPct val="0"/>
                        </a:spcAft>
                        <a:defRPr>
                          <a:solidFill>
                            <a:schemeClr val="tx1"/>
                          </a:solidFill>
                          <a:latin typeface="Arial" pitchFamily="34" charset="0"/>
                        </a:defRPr>
                      </a:lvl7pPr>
                      <a:lvl8pPr marL="3429000" indent="-228600" fontAlgn="base">
                        <a:spcBef>
                          <a:spcPct val="20000"/>
                        </a:spcBef>
                        <a:spcAft>
                          <a:spcPct val="0"/>
                        </a:spcAft>
                        <a:defRPr>
                          <a:solidFill>
                            <a:schemeClr val="tx1"/>
                          </a:solidFill>
                          <a:latin typeface="Arial" pitchFamily="34" charset="0"/>
                        </a:defRPr>
                      </a:lvl8pPr>
                      <a:lvl9pPr marL="3886200" indent="-228600"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latin typeface="+mn-lt"/>
                        </a:rPr>
                        <a:t>Six</a:t>
                      </a:r>
                      <a:endParaRPr kumimoji="0" lang="en-US" altLang="en-US" sz="1800" b="0" i="0" u="none" strike="noStrike" cap="none" normalizeH="0" baseline="0" dirty="0">
                        <a:ln>
                          <a:noFill/>
                        </a:ln>
                        <a:solidFill>
                          <a:srgbClr val="000000"/>
                        </a:solidFill>
                        <a:effectLst/>
                        <a:latin typeface="+mn-lt"/>
                        <a:ea typeface="ＭＳ Ｐゴシック" pitchFamily="34" charset="-128"/>
                        <a:cs typeface="Arial" pitchFamily="34" charset="0"/>
                      </a:endParaRPr>
                    </a:p>
                  </a:txBody>
                  <a:tcPr marT="45697" marB="45697" horzOverflow="overflow"/>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fontAlgn="base">
                        <a:spcBef>
                          <a:spcPct val="20000"/>
                        </a:spcBef>
                        <a:spcAft>
                          <a:spcPct val="0"/>
                        </a:spcAft>
                        <a:defRPr>
                          <a:solidFill>
                            <a:schemeClr val="tx1"/>
                          </a:solidFill>
                          <a:latin typeface="Arial" pitchFamily="34" charset="0"/>
                        </a:defRPr>
                      </a:lvl6pPr>
                      <a:lvl7pPr marL="2971800" indent="-228600" fontAlgn="base">
                        <a:spcBef>
                          <a:spcPct val="20000"/>
                        </a:spcBef>
                        <a:spcAft>
                          <a:spcPct val="0"/>
                        </a:spcAft>
                        <a:defRPr>
                          <a:solidFill>
                            <a:schemeClr val="tx1"/>
                          </a:solidFill>
                          <a:latin typeface="Arial" pitchFamily="34" charset="0"/>
                        </a:defRPr>
                      </a:lvl7pPr>
                      <a:lvl8pPr marL="3429000" indent="-228600" fontAlgn="base">
                        <a:spcBef>
                          <a:spcPct val="20000"/>
                        </a:spcBef>
                        <a:spcAft>
                          <a:spcPct val="0"/>
                        </a:spcAft>
                        <a:defRPr>
                          <a:solidFill>
                            <a:schemeClr val="tx1"/>
                          </a:solidFill>
                          <a:latin typeface="Arial" pitchFamily="34" charset="0"/>
                        </a:defRPr>
                      </a:lvl8pPr>
                      <a:lvl9pPr marL="3886200" indent="-228600"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latin typeface="+mn-lt"/>
                        </a:rPr>
                        <a:t>X</a:t>
                      </a:r>
                      <a:endParaRPr kumimoji="0" lang="en-US" altLang="en-US" sz="1800" b="0" i="0" u="none" strike="noStrike" cap="none" normalizeH="0" baseline="0" dirty="0">
                        <a:ln>
                          <a:noFill/>
                        </a:ln>
                        <a:solidFill>
                          <a:srgbClr val="000000"/>
                        </a:solidFill>
                        <a:effectLst/>
                        <a:latin typeface="+mn-lt"/>
                        <a:ea typeface="ＭＳ Ｐゴシック" pitchFamily="34" charset="-128"/>
                        <a:cs typeface="Arial" pitchFamily="34" charset="0"/>
                      </a:endParaRPr>
                    </a:p>
                  </a:txBody>
                  <a:tcPr marT="45697" marB="45697" horzOverflow="overflow"/>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fontAlgn="base">
                        <a:spcBef>
                          <a:spcPct val="20000"/>
                        </a:spcBef>
                        <a:spcAft>
                          <a:spcPct val="0"/>
                        </a:spcAft>
                        <a:defRPr>
                          <a:solidFill>
                            <a:schemeClr val="tx1"/>
                          </a:solidFill>
                          <a:latin typeface="Arial" pitchFamily="34" charset="0"/>
                        </a:defRPr>
                      </a:lvl6pPr>
                      <a:lvl7pPr marL="2971800" indent="-228600" fontAlgn="base">
                        <a:spcBef>
                          <a:spcPct val="20000"/>
                        </a:spcBef>
                        <a:spcAft>
                          <a:spcPct val="0"/>
                        </a:spcAft>
                        <a:defRPr>
                          <a:solidFill>
                            <a:schemeClr val="tx1"/>
                          </a:solidFill>
                          <a:latin typeface="Arial" pitchFamily="34" charset="0"/>
                        </a:defRPr>
                      </a:lvl7pPr>
                      <a:lvl8pPr marL="3429000" indent="-228600" fontAlgn="base">
                        <a:spcBef>
                          <a:spcPct val="20000"/>
                        </a:spcBef>
                        <a:spcAft>
                          <a:spcPct val="0"/>
                        </a:spcAft>
                        <a:defRPr>
                          <a:solidFill>
                            <a:schemeClr val="tx1"/>
                          </a:solidFill>
                          <a:latin typeface="Arial" pitchFamily="34" charset="0"/>
                        </a:defRPr>
                      </a:lvl8pPr>
                      <a:lvl9pPr marL="3886200" indent="-228600"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latin typeface="+mn-lt"/>
                        </a:rPr>
                        <a:t>O</a:t>
                      </a:r>
                      <a:endParaRPr kumimoji="0" lang="en-US" altLang="en-US" sz="1800" b="0" i="0" u="none" strike="noStrike" cap="none" normalizeH="0" baseline="0" dirty="0">
                        <a:ln>
                          <a:noFill/>
                        </a:ln>
                        <a:solidFill>
                          <a:srgbClr val="000000"/>
                        </a:solidFill>
                        <a:effectLst/>
                        <a:latin typeface="+mn-lt"/>
                        <a:ea typeface="ＭＳ Ｐゴシック" pitchFamily="34" charset="-128"/>
                        <a:cs typeface="Arial" pitchFamily="34" charset="0"/>
                      </a:endParaRPr>
                    </a:p>
                  </a:txBody>
                  <a:tcPr marT="45697" marB="45697" horzOverflow="overflow"/>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fontAlgn="base">
                        <a:spcBef>
                          <a:spcPct val="20000"/>
                        </a:spcBef>
                        <a:spcAft>
                          <a:spcPct val="0"/>
                        </a:spcAft>
                        <a:defRPr>
                          <a:solidFill>
                            <a:schemeClr val="tx1"/>
                          </a:solidFill>
                          <a:latin typeface="Arial" pitchFamily="34" charset="0"/>
                        </a:defRPr>
                      </a:lvl6pPr>
                      <a:lvl7pPr marL="2971800" indent="-228600" fontAlgn="base">
                        <a:spcBef>
                          <a:spcPct val="20000"/>
                        </a:spcBef>
                        <a:spcAft>
                          <a:spcPct val="0"/>
                        </a:spcAft>
                        <a:defRPr>
                          <a:solidFill>
                            <a:schemeClr val="tx1"/>
                          </a:solidFill>
                          <a:latin typeface="Arial" pitchFamily="34" charset="0"/>
                        </a:defRPr>
                      </a:lvl7pPr>
                      <a:lvl8pPr marL="3429000" indent="-228600" fontAlgn="base">
                        <a:spcBef>
                          <a:spcPct val="20000"/>
                        </a:spcBef>
                        <a:spcAft>
                          <a:spcPct val="0"/>
                        </a:spcAft>
                        <a:defRPr>
                          <a:solidFill>
                            <a:schemeClr val="tx1"/>
                          </a:solidFill>
                          <a:latin typeface="Arial" pitchFamily="34" charset="0"/>
                        </a:defRPr>
                      </a:lvl8pPr>
                      <a:lvl9pPr marL="3886200" indent="-228600"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latin typeface="+mn-lt"/>
                        </a:rPr>
                        <a:t>X</a:t>
                      </a:r>
                      <a:endParaRPr kumimoji="0" lang="en-US" altLang="en-US" sz="1800" b="0" i="0" u="none" strike="noStrike" cap="none" normalizeH="0" baseline="0" dirty="0">
                        <a:ln>
                          <a:noFill/>
                        </a:ln>
                        <a:solidFill>
                          <a:srgbClr val="000000"/>
                        </a:solidFill>
                        <a:effectLst/>
                        <a:latin typeface="+mn-lt"/>
                        <a:ea typeface="ＭＳ Ｐゴシック" pitchFamily="34" charset="-128"/>
                        <a:cs typeface="Arial" pitchFamily="34" charset="0"/>
                      </a:endParaRPr>
                    </a:p>
                  </a:txBody>
                  <a:tcPr marT="45697" marB="45697" horzOverflow="overflow"/>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fontAlgn="base">
                        <a:spcBef>
                          <a:spcPct val="20000"/>
                        </a:spcBef>
                        <a:spcAft>
                          <a:spcPct val="0"/>
                        </a:spcAft>
                        <a:defRPr>
                          <a:solidFill>
                            <a:schemeClr val="tx1"/>
                          </a:solidFill>
                          <a:latin typeface="Arial" pitchFamily="34" charset="0"/>
                        </a:defRPr>
                      </a:lvl6pPr>
                      <a:lvl7pPr marL="2971800" indent="-228600" fontAlgn="base">
                        <a:spcBef>
                          <a:spcPct val="20000"/>
                        </a:spcBef>
                        <a:spcAft>
                          <a:spcPct val="0"/>
                        </a:spcAft>
                        <a:defRPr>
                          <a:solidFill>
                            <a:schemeClr val="tx1"/>
                          </a:solidFill>
                          <a:latin typeface="Arial" pitchFamily="34" charset="0"/>
                        </a:defRPr>
                      </a:lvl7pPr>
                      <a:lvl8pPr marL="3429000" indent="-228600" fontAlgn="base">
                        <a:spcBef>
                          <a:spcPct val="20000"/>
                        </a:spcBef>
                        <a:spcAft>
                          <a:spcPct val="0"/>
                        </a:spcAft>
                        <a:defRPr>
                          <a:solidFill>
                            <a:schemeClr val="tx1"/>
                          </a:solidFill>
                          <a:latin typeface="Arial" pitchFamily="34" charset="0"/>
                        </a:defRPr>
                      </a:lvl8pPr>
                      <a:lvl9pPr marL="3886200" indent="-228600"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latin typeface="+mn-lt"/>
                        </a:rPr>
                        <a:t>O</a:t>
                      </a:r>
                      <a:endParaRPr kumimoji="0" lang="en-US" altLang="en-US" sz="1800" b="0" i="0" u="none" strike="noStrike" cap="none" normalizeH="0" baseline="0" dirty="0">
                        <a:ln>
                          <a:noFill/>
                        </a:ln>
                        <a:solidFill>
                          <a:srgbClr val="000000"/>
                        </a:solidFill>
                        <a:effectLst/>
                        <a:latin typeface="+mn-lt"/>
                        <a:ea typeface="ＭＳ Ｐゴシック" pitchFamily="34" charset="-128"/>
                        <a:cs typeface="Arial" pitchFamily="34" charset="0"/>
                      </a:endParaRPr>
                    </a:p>
                  </a:txBody>
                  <a:tcPr marT="45697" marB="45697" horzOverflow="overflow"/>
                </a:tc>
                <a:extLst>
                  <a:ext uri="{0D108BD9-81ED-4DB2-BD59-A6C34878D82A}">
                    <a16:rowId xmlns:a16="http://schemas.microsoft.com/office/drawing/2014/main" val="10006"/>
                  </a:ext>
                </a:extLst>
              </a:tr>
            </a:tbl>
          </a:graphicData>
        </a:graphic>
      </p:graphicFrame>
      <p:sp>
        <p:nvSpPr>
          <p:cNvPr id="17460" name="Text Box 53"/>
          <p:cNvSpPr txBox="1">
            <a:spLocks noChangeArrowheads="1"/>
          </p:cNvSpPr>
          <p:nvPr/>
        </p:nvSpPr>
        <p:spPr bwMode="auto">
          <a:xfrm>
            <a:off x="1461053" y="114304"/>
            <a:ext cx="534774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spAutoFit/>
          </a:bodyPr>
          <a:lstStyle>
            <a:lvl1pPr eaLnBrk="0" hangingPunct="0">
              <a:defRPr sz="1600" b="1" i="1">
                <a:solidFill>
                  <a:schemeClr val="tx1"/>
                </a:solidFill>
                <a:latin typeface="Arial" charset="0"/>
                <a:ea typeface="ＭＳ Ｐゴシック" charset="0"/>
              </a:defRPr>
            </a:lvl1pPr>
            <a:lvl2pPr eaLnBrk="0" hangingPunct="0">
              <a:defRPr sz="1600" b="1" i="1">
                <a:solidFill>
                  <a:schemeClr val="tx1"/>
                </a:solidFill>
                <a:latin typeface="Arial" charset="0"/>
                <a:ea typeface="ＭＳ Ｐゴシック" charset="0"/>
              </a:defRPr>
            </a:lvl2pPr>
            <a:lvl3pPr marL="1143000" indent="-228600" eaLnBrk="0" hangingPunct="0">
              <a:defRPr sz="1600" b="1" i="1">
                <a:solidFill>
                  <a:schemeClr val="tx1"/>
                </a:solidFill>
                <a:latin typeface="Arial" charset="0"/>
                <a:ea typeface="ＭＳ Ｐゴシック" charset="0"/>
              </a:defRPr>
            </a:lvl3pPr>
            <a:lvl4pPr marL="1600200" indent="-228600" eaLnBrk="0" hangingPunct="0">
              <a:defRPr sz="1600" b="1" i="1">
                <a:solidFill>
                  <a:schemeClr val="tx1"/>
                </a:solidFill>
                <a:latin typeface="Arial" charset="0"/>
                <a:ea typeface="ＭＳ Ｐゴシック" charset="0"/>
              </a:defRPr>
            </a:lvl4pPr>
            <a:lvl5pPr marL="2057400" indent="-228600" eaLnBrk="0" hangingPunct="0">
              <a:defRPr sz="1600" b="1" i="1">
                <a:solidFill>
                  <a:schemeClr val="tx1"/>
                </a:solidFill>
                <a:latin typeface="Arial" charset="0"/>
                <a:ea typeface="ＭＳ Ｐゴシック" charset="0"/>
              </a:defRPr>
            </a:lvl5pPr>
            <a:lvl6pPr marL="2514600" indent="-228600" eaLnBrk="0" fontAlgn="base" hangingPunct="0">
              <a:spcBef>
                <a:spcPct val="0"/>
              </a:spcBef>
              <a:spcAft>
                <a:spcPct val="0"/>
              </a:spcAft>
              <a:defRPr sz="1600" b="1" i="1">
                <a:solidFill>
                  <a:schemeClr val="tx1"/>
                </a:solidFill>
                <a:latin typeface="Arial" charset="0"/>
                <a:ea typeface="ＭＳ Ｐゴシック" charset="0"/>
              </a:defRPr>
            </a:lvl6pPr>
            <a:lvl7pPr marL="2971800" indent="-228600" eaLnBrk="0" fontAlgn="base" hangingPunct="0">
              <a:spcBef>
                <a:spcPct val="0"/>
              </a:spcBef>
              <a:spcAft>
                <a:spcPct val="0"/>
              </a:spcAft>
              <a:defRPr sz="1600" b="1" i="1">
                <a:solidFill>
                  <a:schemeClr val="tx1"/>
                </a:solidFill>
                <a:latin typeface="Arial" charset="0"/>
                <a:ea typeface="ＭＳ Ｐゴシック" charset="0"/>
              </a:defRPr>
            </a:lvl7pPr>
            <a:lvl8pPr marL="3429000" indent="-228600" eaLnBrk="0" fontAlgn="base" hangingPunct="0">
              <a:spcBef>
                <a:spcPct val="0"/>
              </a:spcBef>
              <a:spcAft>
                <a:spcPct val="0"/>
              </a:spcAft>
              <a:defRPr sz="1600" b="1" i="1">
                <a:solidFill>
                  <a:schemeClr val="tx1"/>
                </a:solidFill>
                <a:latin typeface="Arial" charset="0"/>
                <a:ea typeface="ＭＳ Ｐゴシック" charset="0"/>
              </a:defRPr>
            </a:lvl8pPr>
            <a:lvl9pPr marL="3886200" indent="-228600" eaLnBrk="0" fontAlgn="base" hangingPunct="0">
              <a:spcBef>
                <a:spcPct val="0"/>
              </a:spcBef>
              <a:spcAft>
                <a:spcPct val="0"/>
              </a:spcAft>
              <a:defRPr sz="1600" b="1" i="1">
                <a:solidFill>
                  <a:schemeClr val="tx1"/>
                </a:solidFill>
                <a:latin typeface="Arial" charset="0"/>
                <a:ea typeface="ＭＳ Ｐゴシック" charset="0"/>
              </a:defRPr>
            </a:lvl9pPr>
          </a:lstStyle>
          <a:p>
            <a:pPr eaLnBrk="1" hangingPunct="1">
              <a:defRPr/>
            </a:pPr>
            <a:r>
              <a:rPr lang="en-US" sz="4000" b="0" u="sng" dirty="0">
                <a:latin typeface="+mn-lt"/>
              </a:rPr>
              <a:t>COMPETITOR OVERVIEW</a:t>
            </a:r>
            <a:endParaRPr lang="en-US" sz="2000" b="0" dirty="0">
              <a:latin typeface="+mn-lt"/>
            </a:endParaRPr>
          </a:p>
        </p:txBody>
      </p:sp>
      <p:sp>
        <p:nvSpPr>
          <p:cNvPr id="2" name="TextBox 1"/>
          <p:cNvSpPr txBox="1"/>
          <p:nvPr/>
        </p:nvSpPr>
        <p:spPr>
          <a:xfrm>
            <a:off x="2209800" y="4343400"/>
            <a:ext cx="8153400" cy="1938992"/>
          </a:xfrm>
          <a:prstGeom prst="rect">
            <a:avLst/>
          </a:prstGeom>
          <a:noFill/>
          <a:ln>
            <a:solidFill>
              <a:schemeClr val="tx1"/>
            </a:solidFill>
          </a:ln>
        </p:spPr>
        <p:txBody>
          <a:bodyPr>
            <a:spAutoFit/>
          </a:bodyPr>
          <a:lstStyle/>
          <a:p>
            <a:pPr eaLnBrk="1" hangingPunct="1">
              <a:defRPr/>
            </a:pPr>
            <a:r>
              <a:rPr lang="en-US" sz="2000" u="sng" dirty="0">
                <a:ea typeface="ＭＳ Ｐゴシック" charset="0"/>
              </a:rPr>
              <a:t>Commentary</a:t>
            </a:r>
            <a:r>
              <a:rPr lang="en-US" sz="2000" dirty="0">
                <a:ea typeface="ＭＳ Ｐゴシック" charset="0"/>
              </a:rPr>
              <a:t>  (Use this space to highlight key strengths &amp; weaknesses)</a:t>
            </a:r>
          </a:p>
          <a:p>
            <a:pPr marL="285750" indent="-285750">
              <a:buFont typeface="Arial"/>
              <a:buChar char="•"/>
              <a:defRPr/>
            </a:pPr>
            <a:r>
              <a:rPr lang="en-US" sz="2000" dirty="0">
                <a:ea typeface="ＭＳ Ｐゴシック" charset="0"/>
              </a:rPr>
              <a:t>Point 1</a:t>
            </a:r>
          </a:p>
          <a:p>
            <a:pPr marL="285750" indent="-285750">
              <a:buFont typeface="Arial"/>
              <a:buChar char="•"/>
              <a:defRPr/>
            </a:pPr>
            <a:r>
              <a:rPr lang="en-US" sz="2000" dirty="0">
                <a:ea typeface="ＭＳ Ｐゴシック" charset="0"/>
              </a:rPr>
              <a:t>Point 2</a:t>
            </a:r>
          </a:p>
          <a:p>
            <a:pPr marL="285750" indent="-285750">
              <a:buFont typeface="Arial"/>
              <a:buChar char="•"/>
              <a:defRPr/>
            </a:pPr>
            <a:r>
              <a:rPr lang="en-US" sz="2000" dirty="0">
                <a:ea typeface="ＭＳ Ｐゴシック" charset="0"/>
              </a:rPr>
              <a:t>Etc.</a:t>
            </a:r>
          </a:p>
          <a:p>
            <a:pPr eaLnBrk="1" hangingPunct="1">
              <a:defRPr/>
            </a:pPr>
            <a:endParaRPr lang="en-US" sz="2000" dirty="0">
              <a:ea typeface="ＭＳ Ｐゴシック" charset="0"/>
            </a:endParaRPr>
          </a:p>
          <a:p>
            <a:pPr eaLnBrk="1" hangingPunct="1">
              <a:defRPr/>
            </a:pPr>
            <a:endParaRPr lang="en-US" sz="2000" dirty="0">
              <a:ea typeface="ＭＳ Ｐゴシック" charset="0"/>
            </a:endParaRPr>
          </a:p>
        </p:txBody>
      </p:sp>
      <p:sp>
        <p:nvSpPr>
          <p:cNvPr id="3" name="Footer Placeholder 2"/>
          <p:cNvSpPr>
            <a:spLocks noGrp="1"/>
          </p:cNvSpPr>
          <p:nvPr>
            <p:ph type="ftr" sz="quarter" idx="11"/>
          </p:nvPr>
        </p:nvSpPr>
        <p:spPr/>
        <p:txBody>
          <a:bodyPr/>
          <a:lstStyle/>
          <a:p>
            <a:r>
              <a:rPr lang="en-US"/>
              <a:t>SDSI Springboard Prorietary &amp; Confidential</a:t>
            </a:r>
            <a:endParaRPr lang="en-US" dirty="0"/>
          </a:p>
        </p:txBody>
      </p:sp>
    </p:spTree>
    <p:extLst>
      <p:ext uri="{BB962C8B-B14F-4D97-AF65-F5344CB8AC3E}">
        <p14:creationId xmlns:p14="http://schemas.microsoft.com/office/powerpoint/2010/main" val="468171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1506116" y="1878704"/>
            <a:ext cx="10076284"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1600" b="1" i="1">
                <a:solidFill>
                  <a:schemeClr val="tx1"/>
                </a:solidFill>
                <a:latin typeface="Arial" pitchFamily="34" charset="0"/>
                <a:ea typeface="ＭＳ Ｐゴシック" pitchFamily="34" charset="-128"/>
              </a:defRPr>
            </a:lvl1pPr>
            <a:lvl2pPr eaLnBrk="0" hangingPunct="0">
              <a:defRPr sz="1600" b="1" i="1">
                <a:solidFill>
                  <a:schemeClr val="tx1"/>
                </a:solidFill>
                <a:latin typeface="Arial" pitchFamily="34" charset="0"/>
                <a:ea typeface="ＭＳ Ｐゴシック" pitchFamily="34" charset="-128"/>
              </a:defRPr>
            </a:lvl2pPr>
            <a:lvl3pPr marL="1143000" indent="-228600" eaLnBrk="0" hangingPunct="0">
              <a:defRPr sz="1600" b="1" i="1">
                <a:solidFill>
                  <a:schemeClr val="tx1"/>
                </a:solidFill>
                <a:latin typeface="Arial" pitchFamily="34" charset="0"/>
                <a:ea typeface="ＭＳ Ｐゴシック" pitchFamily="34" charset="-128"/>
              </a:defRPr>
            </a:lvl3pPr>
            <a:lvl4pPr marL="1600200" indent="-228600" eaLnBrk="0" hangingPunct="0">
              <a:defRPr sz="1600" b="1" i="1">
                <a:solidFill>
                  <a:schemeClr val="tx1"/>
                </a:solidFill>
                <a:latin typeface="Arial" pitchFamily="34" charset="0"/>
                <a:ea typeface="ＭＳ Ｐゴシック" pitchFamily="34" charset="-128"/>
              </a:defRPr>
            </a:lvl4pPr>
            <a:lvl5pPr marL="2057400" indent="-228600" eaLnBrk="0" hangingPunct="0">
              <a:defRPr sz="1600" b="1"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9pPr>
          </a:lstStyle>
          <a:p>
            <a:pPr eaLnBrk="1" hangingPunct="1">
              <a:defRPr/>
            </a:pPr>
            <a:r>
              <a:rPr lang="en-US" altLang="en-US" sz="2400" b="0" i="0" dirty="0">
                <a:latin typeface="+mn-lt"/>
              </a:rPr>
              <a:t>Describe the key differentiators that will protect the enterprise for</a:t>
            </a:r>
          </a:p>
          <a:p>
            <a:pPr eaLnBrk="1" hangingPunct="1">
              <a:defRPr/>
            </a:pPr>
            <a:r>
              <a:rPr lang="en-US" altLang="en-US" sz="2400" b="0" i="0" dirty="0">
                <a:latin typeface="+mn-lt"/>
              </a:rPr>
              <a:t>the next 12-18 months or longer</a:t>
            </a:r>
          </a:p>
          <a:p>
            <a:pPr eaLnBrk="1" hangingPunct="1">
              <a:defRPr/>
            </a:pPr>
            <a:endParaRPr lang="en-US" altLang="en-US" sz="2400" b="0" i="0" dirty="0">
              <a:latin typeface="+mn-lt"/>
            </a:endParaRPr>
          </a:p>
          <a:p>
            <a:pPr lvl="1" eaLnBrk="1" hangingPunct="1">
              <a:buFontTx/>
              <a:buChar char="•"/>
              <a:defRPr/>
            </a:pPr>
            <a:r>
              <a:rPr lang="en-US" altLang="en-US" sz="2400" b="0" i="0" dirty="0">
                <a:latin typeface="+mn-lt"/>
              </a:rPr>
              <a:t>Patents, describe status and key IP</a:t>
            </a:r>
          </a:p>
          <a:p>
            <a:pPr lvl="1" eaLnBrk="1" hangingPunct="1">
              <a:buFontTx/>
              <a:buChar char="•"/>
              <a:defRPr/>
            </a:pPr>
            <a:r>
              <a:rPr lang="en-US" altLang="en-US" sz="2400" b="0" i="0" dirty="0">
                <a:latin typeface="+mn-lt"/>
              </a:rPr>
              <a:t>Trademarks, Trade Secrets</a:t>
            </a:r>
          </a:p>
          <a:p>
            <a:pPr lvl="1" eaLnBrk="1" hangingPunct="1">
              <a:buFontTx/>
              <a:buChar char="•"/>
              <a:defRPr/>
            </a:pPr>
            <a:r>
              <a:rPr lang="en-US" altLang="en-US" sz="2400" b="0" i="0" dirty="0">
                <a:latin typeface="+mn-lt"/>
              </a:rPr>
              <a:t>Strategic Alliances</a:t>
            </a:r>
          </a:p>
          <a:p>
            <a:pPr lvl="1" eaLnBrk="1" hangingPunct="1">
              <a:buFontTx/>
              <a:buChar char="•"/>
              <a:defRPr/>
            </a:pPr>
            <a:r>
              <a:rPr lang="en-US" altLang="en-US" sz="2400" b="0" i="0" dirty="0">
                <a:latin typeface="+mn-lt"/>
              </a:rPr>
              <a:t>First Mover advantage…land grab</a:t>
            </a:r>
          </a:p>
          <a:p>
            <a:pPr lvl="1" eaLnBrk="1" hangingPunct="1">
              <a:buFontTx/>
              <a:buChar char="•"/>
              <a:defRPr/>
            </a:pPr>
            <a:r>
              <a:rPr lang="en-US" altLang="en-US" sz="2400" b="0" i="0" dirty="0">
                <a:latin typeface="+mn-lt"/>
              </a:rPr>
              <a:t>Entrenchment</a:t>
            </a:r>
          </a:p>
          <a:p>
            <a:pPr lvl="1" eaLnBrk="1" hangingPunct="1">
              <a:buFontTx/>
              <a:buChar char="•"/>
              <a:defRPr/>
            </a:pPr>
            <a:r>
              <a:rPr lang="en-US" altLang="en-US" sz="2400" b="0" i="0" dirty="0">
                <a:latin typeface="+mn-lt"/>
              </a:rPr>
              <a:t>Stickiness</a:t>
            </a:r>
          </a:p>
        </p:txBody>
      </p:sp>
      <p:sp>
        <p:nvSpPr>
          <p:cNvPr id="40963" name="TextBox 1"/>
          <p:cNvSpPr txBox="1">
            <a:spLocks noChangeArrowheads="1"/>
          </p:cNvSpPr>
          <p:nvPr/>
        </p:nvSpPr>
        <p:spPr bwMode="auto">
          <a:xfrm>
            <a:off x="1455255" y="205410"/>
            <a:ext cx="8509061"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b="1" i="1">
                <a:solidFill>
                  <a:schemeClr val="tx1"/>
                </a:solidFill>
                <a:latin typeface="Arial" panose="020B0604020202020204" pitchFamily="34" charset="0"/>
                <a:ea typeface="ＭＳ Ｐゴシック" panose="020B0600070205080204" pitchFamily="34" charset="-128"/>
              </a:defRPr>
            </a:lvl1pPr>
            <a:lvl2pPr marL="742950" indent="-285750">
              <a:defRPr sz="1600" b="1" i="1">
                <a:solidFill>
                  <a:schemeClr val="tx1"/>
                </a:solidFill>
                <a:latin typeface="Arial" panose="020B0604020202020204" pitchFamily="34" charset="0"/>
                <a:ea typeface="ＭＳ Ｐゴシック" panose="020B0600070205080204" pitchFamily="34" charset="-128"/>
              </a:defRPr>
            </a:lvl2pPr>
            <a:lvl3pPr marL="1143000" indent="-228600">
              <a:defRPr sz="1600" b="1" i="1">
                <a:solidFill>
                  <a:schemeClr val="tx1"/>
                </a:solidFill>
                <a:latin typeface="Arial" panose="020B0604020202020204" pitchFamily="34" charset="0"/>
                <a:ea typeface="ＭＳ Ｐゴシック" panose="020B0600070205080204" pitchFamily="34" charset="-128"/>
              </a:defRPr>
            </a:lvl3pPr>
            <a:lvl4pPr marL="1600200" indent="-228600">
              <a:defRPr sz="1600" b="1" i="1">
                <a:solidFill>
                  <a:schemeClr val="tx1"/>
                </a:solidFill>
                <a:latin typeface="Arial" panose="020B0604020202020204" pitchFamily="34" charset="0"/>
                <a:ea typeface="ＭＳ Ｐゴシック" panose="020B0600070205080204" pitchFamily="34" charset="-128"/>
              </a:defRPr>
            </a:lvl4pPr>
            <a:lvl5pPr marL="2057400" indent="-228600">
              <a:defRPr sz="1600" b="1"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4000" b="0" u="sng" dirty="0">
                <a:latin typeface="+mn-lt"/>
              </a:rPr>
              <a:t>SUSTAINED COMPETITIVE ADVANTAGES </a:t>
            </a:r>
          </a:p>
          <a:p>
            <a:pPr eaLnBrk="1" hangingPunct="1"/>
            <a:r>
              <a:rPr lang="en-US" altLang="en-US" sz="4000" b="0" u="sng" dirty="0">
                <a:latin typeface="+mn-lt"/>
              </a:rPr>
              <a:t>&amp; BARRIERS TO ENTRY</a:t>
            </a:r>
            <a:endParaRPr lang="en-US" altLang="en-US" sz="4000" b="0" dirty="0">
              <a:latin typeface="+mn-lt"/>
            </a:endParaRPr>
          </a:p>
        </p:txBody>
      </p:sp>
      <p:sp>
        <p:nvSpPr>
          <p:cNvPr id="2" name="Footer Placeholder 1"/>
          <p:cNvSpPr>
            <a:spLocks noGrp="1"/>
          </p:cNvSpPr>
          <p:nvPr>
            <p:ph type="ftr" sz="quarter" idx="11"/>
          </p:nvPr>
        </p:nvSpPr>
        <p:spPr/>
        <p:txBody>
          <a:bodyPr/>
          <a:lstStyle/>
          <a:p>
            <a:r>
              <a:rPr lang="en-US"/>
              <a:t>SDSI Springboard Prorietary &amp; Confidential</a:t>
            </a:r>
            <a:endParaRPr lang="en-US" dirty="0"/>
          </a:p>
        </p:txBody>
      </p:sp>
    </p:spTree>
    <p:extLst>
      <p:ext uri="{BB962C8B-B14F-4D97-AF65-F5344CB8AC3E}">
        <p14:creationId xmlns:p14="http://schemas.microsoft.com/office/powerpoint/2010/main" val="2841730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1540564" y="125897"/>
            <a:ext cx="86106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1600" b="1" i="1">
                <a:solidFill>
                  <a:schemeClr val="tx1"/>
                </a:solidFill>
                <a:latin typeface="Arial" charset="0"/>
                <a:ea typeface="ＭＳ Ｐゴシック" charset="0"/>
              </a:defRPr>
            </a:lvl1pPr>
            <a:lvl2pPr marL="742950" indent="-285750" eaLnBrk="0" hangingPunct="0">
              <a:defRPr sz="1600" b="1" i="1">
                <a:solidFill>
                  <a:schemeClr val="tx1"/>
                </a:solidFill>
                <a:latin typeface="Arial" charset="0"/>
                <a:ea typeface="ＭＳ Ｐゴシック" charset="0"/>
              </a:defRPr>
            </a:lvl2pPr>
            <a:lvl3pPr marL="1143000" indent="-228600" eaLnBrk="0" hangingPunct="0">
              <a:defRPr sz="1600" b="1" i="1">
                <a:solidFill>
                  <a:schemeClr val="tx1"/>
                </a:solidFill>
                <a:latin typeface="Arial" charset="0"/>
                <a:ea typeface="ＭＳ Ｐゴシック" charset="0"/>
              </a:defRPr>
            </a:lvl3pPr>
            <a:lvl4pPr marL="1600200" indent="-228600" eaLnBrk="0" hangingPunct="0">
              <a:defRPr sz="1600" b="1" i="1">
                <a:solidFill>
                  <a:schemeClr val="tx1"/>
                </a:solidFill>
                <a:latin typeface="Arial" charset="0"/>
                <a:ea typeface="ＭＳ Ｐゴシック" charset="0"/>
              </a:defRPr>
            </a:lvl4pPr>
            <a:lvl5pPr marL="2057400" indent="-228600" eaLnBrk="0" hangingPunct="0">
              <a:defRPr sz="1600" b="1" i="1">
                <a:solidFill>
                  <a:schemeClr val="tx1"/>
                </a:solidFill>
                <a:latin typeface="Arial" charset="0"/>
                <a:ea typeface="ＭＳ Ｐゴシック" charset="0"/>
              </a:defRPr>
            </a:lvl5pPr>
            <a:lvl6pPr marL="2514600" indent="-228600" eaLnBrk="0" fontAlgn="base" hangingPunct="0">
              <a:spcBef>
                <a:spcPct val="0"/>
              </a:spcBef>
              <a:spcAft>
                <a:spcPct val="0"/>
              </a:spcAft>
              <a:defRPr sz="1600" b="1" i="1">
                <a:solidFill>
                  <a:schemeClr val="tx1"/>
                </a:solidFill>
                <a:latin typeface="Arial" charset="0"/>
                <a:ea typeface="ＭＳ Ｐゴシック" charset="0"/>
              </a:defRPr>
            </a:lvl6pPr>
            <a:lvl7pPr marL="2971800" indent="-228600" eaLnBrk="0" fontAlgn="base" hangingPunct="0">
              <a:spcBef>
                <a:spcPct val="0"/>
              </a:spcBef>
              <a:spcAft>
                <a:spcPct val="0"/>
              </a:spcAft>
              <a:defRPr sz="1600" b="1" i="1">
                <a:solidFill>
                  <a:schemeClr val="tx1"/>
                </a:solidFill>
                <a:latin typeface="Arial" charset="0"/>
                <a:ea typeface="ＭＳ Ｐゴシック" charset="0"/>
              </a:defRPr>
            </a:lvl7pPr>
            <a:lvl8pPr marL="3429000" indent="-228600" eaLnBrk="0" fontAlgn="base" hangingPunct="0">
              <a:spcBef>
                <a:spcPct val="0"/>
              </a:spcBef>
              <a:spcAft>
                <a:spcPct val="0"/>
              </a:spcAft>
              <a:defRPr sz="1600" b="1" i="1">
                <a:solidFill>
                  <a:schemeClr val="tx1"/>
                </a:solidFill>
                <a:latin typeface="Arial" charset="0"/>
                <a:ea typeface="ＭＳ Ｐゴシック" charset="0"/>
              </a:defRPr>
            </a:lvl8pPr>
            <a:lvl9pPr marL="3886200" indent="-228600" eaLnBrk="0" fontAlgn="base" hangingPunct="0">
              <a:spcBef>
                <a:spcPct val="0"/>
              </a:spcBef>
              <a:spcAft>
                <a:spcPct val="0"/>
              </a:spcAft>
              <a:defRPr sz="1600" b="1" i="1">
                <a:solidFill>
                  <a:schemeClr val="tx1"/>
                </a:solidFill>
                <a:latin typeface="Arial" charset="0"/>
                <a:ea typeface="ＭＳ Ｐゴシック" charset="0"/>
              </a:defRPr>
            </a:lvl9pPr>
          </a:lstStyle>
          <a:p>
            <a:pPr eaLnBrk="1" hangingPunct="1">
              <a:defRPr/>
            </a:pPr>
            <a:r>
              <a:rPr lang="en-US" sz="4000" b="0" u="sng" dirty="0">
                <a:latin typeface="+mn-lt"/>
              </a:rPr>
              <a:t>ROLE OF AN INVESTOR PITCH</a:t>
            </a:r>
            <a:endParaRPr lang="en-US" sz="2000" b="0" u="sng" dirty="0">
              <a:latin typeface="+mn-lt"/>
            </a:endParaRPr>
          </a:p>
        </p:txBody>
      </p:sp>
      <p:sp>
        <p:nvSpPr>
          <p:cNvPr id="6147" name="TextBox 1"/>
          <p:cNvSpPr txBox="1">
            <a:spLocks noChangeArrowheads="1"/>
          </p:cNvSpPr>
          <p:nvPr/>
        </p:nvSpPr>
        <p:spPr bwMode="auto">
          <a:xfrm>
            <a:off x="1540564" y="1357866"/>
            <a:ext cx="10068339"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14300" indent="-114300">
              <a:defRPr sz="1600" b="1" i="1">
                <a:solidFill>
                  <a:schemeClr val="tx1"/>
                </a:solidFill>
                <a:latin typeface="Arial" panose="020B0604020202020204" pitchFamily="34" charset="0"/>
                <a:ea typeface="ＭＳ Ｐゴシック" panose="020B0600070205080204" pitchFamily="34" charset="-128"/>
              </a:defRPr>
            </a:lvl1pPr>
            <a:lvl2pPr marL="742950" indent="-285750">
              <a:defRPr sz="1600" b="1" i="1">
                <a:solidFill>
                  <a:schemeClr val="tx1"/>
                </a:solidFill>
                <a:latin typeface="Arial" panose="020B0604020202020204" pitchFamily="34" charset="0"/>
                <a:ea typeface="ＭＳ Ｐゴシック" panose="020B0600070205080204" pitchFamily="34" charset="-128"/>
              </a:defRPr>
            </a:lvl2pPr>
            <a:lvl3pPr marL="1143000" indent="-228600">
              <a:defRPr sz="1600" b="1" i="1">
                <a:solidFill>
                  <a:schemeClr val="tx1"/>
                </a:solidFill>
                <a:latin typeface="Arial" panose="020B0604020202020204" pitchFamily="34" charset="0"/>
                <a:ea typeface="ＭＳ Ｐゴシック" panose="020B0600070205080204" pitchFamily="34" charset="-128"/>
              </a:defRPr>
            </a:lvl3pPr>
            <a:lvl4pPr marL="1600200" indent="-228600">
              <a:defRPr sz="1600" b="1" i="1">
                <a:solidFill>
                  <a:schemeClr val="tx1"/>
                </a:solidFill>
                <a:latin typeface="Arial" panose="020B0604020202020204" pitchFamily="34" charset="0"/>
                <a:ea typeface="ＭＳ Ｐゴシック" panose="020B0600070205080204" pitchFamily="34" charset="-128"/>
              </a:defRPr>
            </a:lvl4pPr>
            <a:lvl5pPr marL="2057400" indent="-228600">
              <a:defRPr sz="1600" b="1"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9pPr>
          </a:lstStyle>
          <a:p>
            <a:pPr>
              <a:buFontTx/>
              <a:buChar char="•"/>
            </a:pPr>
            <a:r>
              <a:rPr lang="en-US" altLang="en-US" sz="2400" b="0" i="0" dirty="0">
                <a:latin typeface="+mn-lt"/>
              </a:rPr>
              <a:t>Every company entering Springboard is </a:t>
            </a:r>
            <a:r>
              <a:rPr lang="en-US" altLang="en-US" sz="2400" b="0" dirty="0">
                <a:latin typeface="+mn-lt"/>
              </a:rPr>
              <a:t>not</a:t>
            </a:r>
            <a:r>
              <a:rPr lang="en-US" altLang="en-US" sz="2400" b="0" i="0" dirty="0">
                <a:latin typeface="+mn-lt"/>
              </a:rPr>
              <a:t> looking for investment, but many are and using this template is a very useful tool for developing your “Investor Pitch”. The next few slides education on the Fundraising process.</a:t>
            </a:r>
            <a:br>
              <a:rPr lang="en-US" altLang="en-US" sz="2400" b="0" i="0" dirty="0">
                <a:latin typeface="+mn-lt"/>
              </a:rPr>
            </a:br>
            <a:endParaRPr lang="en-US" altLang="en-US" sz="2400" b="0" i="0" dirty="0">
              <a:latin typeface="+mn-lt"/>
            </a:endParaRPr>
          </a:p>
          <a:p>
            <a:pPr eaLnBrk="1" hangingPunct="1">
              <a:buFontTx/>
              <a:buChar char="•"/>
            </a:pPr>
            <a:r>
              <a:rPr lang="en-US" altLang="en-US" sz="2400" b="0" i="0" dirty="0">
                <a:latin typeface="+mn-lt"/>
              </a:rPr>
              <a:t>The objective of the investor presentation is to show that your venture is a great investment and that you and your team can and will make it happen.</a:t>
            </a:r>
          </a:p>
          <a:p>
            <a:pPr eaLnBrk="1" hangingPunct="1">
              <a:buFontTx/>
              <a:buChar char="•"/>
            </a:pPr>
            <a:endParaRPr lang="en-US" altLang="en-US" sz="2400" b="0" i="0" dirty="0">
              <a:latin typeface="+mn-lt"/>
            </a:endParaRPr>
          </a:p>
          <a:p>
            <a:pPr eaLnBrk="1" hangingPunct="1">
              <a:buFontTx/>
              <a:buChar char="•"/>
            </a:pPr>
            <a:r>
              <a:rPr lang="en-US" altLang="en-US" sz="2400" b="0" i="0" dirty="0">
                <a:latin typeface="+mn-lt"/>
              </a:rPr>
              <a:t> Every presentation is unique but each contains essential content in a logical progression that investors expect to see and hear.</a:t>
            </a:r>
          </a:p>
          <a:p>
            <a:pPr eaLnBrk="1" hangingPunct="1">
              <a:buFontTx/>
              <a:buChar char="•"/>
            </a:pPr>
            <a:endParaRPr lang="en-US" altLang="en-US" sz="2400" b="0" i="0" dirty="0">
              <a:latin typeface="+mn-lt"/>
            </a:endParaRPr>
          </a:p>
          <a:p>
            <a:pPr eaLnBrk="1" hangingPunct="1"/>
            <a:endParaRPr lang="en-US" altLang="en-US" sz="2400" dirty="0">
              <a:latin typeface="+mn-lt"/>
            </a:endParaRPr>
          </a:p>
          <a:p>
            <a:pPr eaLnBrk="1" hangingPunct="1"/>
            <a:endParaRPr lang="en-US" altLang="en-US" sz="2400" dirty="0">
              <a:latin typeface="+mn-lt"/>
            </a:endParaRPr>
          </a:p>
        </p:txBody>
      </p:sp>
      <p:sp>
        <p:nvSpPr>
          <p:cNvPr id="2" name="Footer Placeholder 1"/>
          <p:cNvSpPr>
            <a:spLocks noGrp="1"/>
          </p:cNvSpPr>
          <p:nvPr>
            <p:ph type="ftr" sz="quarter" idx="11"/>
          </p:nvPr>
        </p:nvSpPr>
        <p:spPr/>
        <p:txBody>
          <a:bodyPr/>
          <a:lstStyle/>
          <a:p>
            <a:r>
              <a:rPr lang="en-US" dirty="0"/>
              <a:t>SDSI Springboard Proprietary &amp; Confidential</a:t>
            </a:r>
          </a:p>
        </p:txBody>
      </p:sp>
    </p:spTree>
    <p:extLst>
      <p:ext uri="{BB962C8B-B14F-4D97-AF65-F5344CB8AC3E}">
        <p14:creationId xmlns:p14="http://schemas.microsoft.com/office/powerpoint/2010/main" val="3836927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1474305" y="1162879"/>
            <a:ext cx="10108095" cy="346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1600" b="1" i="1">
                <a:solidFill>
                  <a:schemeClr val="tx1"/>
                </a:solidFill>
                <a:latin typeface="Arial" panose="020B0604020202020204" pitchFamily="34" charset="0"/>
                <a:ea typeface="ＭＳ Ｐゴシック" panose="020B0600070205080204" pitchFamily="34" charset="-128"/>
              </a:defRPr>
            </a:lvl1pPr>
            <a:lvl2pPr>
              <a:defRPr sz="1600" b="1" i="1">
                <a:solidFill>
                  <a:schemeClr val="tx1"/>
                </a:solidFill>
                <a:latin typeface="Arial" panose="020B0604020202020204" pitchFamily="34" charset="0"/>
                <a:ea typeface="ＭＳ Ｐゴシック" panose="020B0600070205080204" pitchFamily="34" charset="-128"/>
              </a:defRPr>
            </a:lvl2pPr>
            <a:lvl3pPr indent="-228600">
              <a:defRPr sz="1600" b="1" i="1">
                <a:solidFill>
                  <a:schemeClr val="tx1"/>
                </a:solidFill>
                <a:latin typeface="Arial" panose="020B0604020202020204" pitchFamily="34" charset="0"/>
                <a:ea typeface="ＭＳ Ｐゴシック" panose="020B0600070205080204" pitchFamily="34" charset="-128"/>
              </a:defRPr>
            </a:lvl3pPr>
            <a:lvl4pPr marL="1600200" indent="-228600">
              <a:defRPr sz="1600" b="1" i="1">
                <a:solidFill>
                  <a:schemeClr val="tx1"/>
                </a:solidFill>
                <a:latin typeface="Arial" panose="020B0604020202020204" pitchFamily="34" charset="0"/>
                <a:ea typeface="ＭＳ Ｐゴシック" panose="020B0600070205080204" pitchFamily="34" charset="-128"/>
              </a:defRPr>
            </a:lvl4pPr>
            <a:lvl5pPr marL="2057400" indent="-228600">
              <a:defRPr sz="1600" b="1"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400" b="0" i="0" dirty="0">
                <a:latin typeface="+mn-lt"/>
              </a:rPr>
              <a:t>Show that your offering actually works and has appeal</a:t>
            </a:r>
          </a:p>
          <a:p>
            <a:pPr eaLnBrk="1" hangingPunct="1">
              <a:buFontTx/>
              <a:buChar char="•"/>
            </a:pPr>
            <a:endParaRPr lang="en-US" altLang="en-US" sz="2400" b="0" i="0" dirty="0">
              <a:latin typeface="+mn-lt"/>
            </a:endParaRPr>
          </a:p>
          <a:p>
            <a:pPr lvl="2" eaLnBrk="1" hangingPunct="1">
              <a:buFontTx/>
              <a:buChar char="•"/>
            </a:pPr>
            <a:r>
              <a:rPr lang="en-US" altLang="en-US" sz="2400" b="0" i="0" dirty="0">
                <a:latin typeface="+mn-lt"/>
              </a:rPr>
              <a:t>Actual sales, customers (quantify)</a:t>
            </a:r>
          </a:p>
          <a:p>
            <a:pPr lvl="2" eaLnBrk="1" hangingPunct="1">
              <a:lnSpc>
                <a:spcPct val="114000"/>
              </a:lnSpc>
              <a:buFontTx/>
              <a:buChar char="•"/>
            </a:pPr>
            <a:r>
              <a:rPr lang="en-US" altLang="en-US" sz="2400" b="0" i="0" dirty="0">
                <a:latin typeface="+mn-lt"/>
              </a:rPr>
              <a:t>Results of market test, customer experience, clinical trials </a:t>
            </a:r>
          </a:p>
          <a:p>
            <a:pPr lvl="2" eaLnBrk="1" hangingPunct="1">
              <a:buFontTx/>
              <a:buChar char="•"/>
            </a:pPr>
            <a:r>
              <a:rPr lang="en-US" altLang="en-US" sz="2400" b="0" i="0" dirty="0">
                <a:latin typeface="+mn-lt"/>
              </a:rPr>
              <a:t>Letters of Intent (to purchase, distribute, etc.)</a:t>
            </a:r>
          </a:p>
          <a:p>
            <a:pPr lvl="2" eaLnBrk="1" hangingPunct="1">
              <a:buFontTx/>
              <a:buChar char="•"/>
            </a:pPr>
            <a:r>
              <a:rPr lang="en-US" altLang="en-US" sz="2400" b="0" i="0" dirty="0">
                <a:latin typeface="+mn-lt"/>
              </a:rPr>
              <a:t>Memorandums of Understanding (to join forces, etc.)</a:t>
            </a:r>
          </a:p>
          <a:p>
            <a:pPr lvl="2" eaLnBrk="1" hangingPunct="1">
              <a:buFontTx/>
              <a:buChar char="•"/>
            </a:pPr>
            <a:r>
              <a:rPr lang="en-US" altLang="en-US" sz="2400" b="0" i="0" dirty="0">
                <a:latin typeface="+mn-lt"/>
              </a:rPr>
              <a:t>Significant testimonials</a:t>
            </a:r>
          </a:p>
          <a:p>
            <a:pPr lvl="2" eaLnBrk="1" hangingPunct="1">
              <a:buFontTx/>
              <a:buChar char="•"/>
            </a:pPr>
            <a:r>
              <a:rPr lang="en-US" altLang="en-US" sz="2400" b="0" i="0" dirty="0">
                <a:latin typeface="+mn-lt"/>
              </a:rPr>
              <a:t>Other validations</a:t>
            </a:r>
          </a:p>
          <a:p>
            <a:pPr lvl="1" eaLnBrk="1" hangingPunct="1"/>
            <a:r>
              <a:rPr lang="en-US" altLang="en-US" sz="2400" dirty="0">
                <a:latin typeface="+mn-lt"/>
              </a:rPr>
              <a:t>  </a:t>
            </a:r>
          </a:p>
        </p:txBody>
      </p:sp>
      <p:sp>
        <p:nvSpPr>
          <p:cNvPr id="43011" name="TextBox 1"/>
          <p:cNvSpPr txBox="1">
            <a:spLocks noChangeArrowheads="1"/>
          </p:cNvSpPr>
          <p:nvPr/>
        </p:nvSpPr>
        <p:spPr bwMode="auto">
          <a:xfrm>
            <a:off x="1474305" y="112644"/>
            <a:ext cx="485863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b="1" i="1">
                <a:solidFill>
                  <a:schemeClr val="tx1"/>
                </a:solidFill>
                <a:latin typeface="Arial" panose="020B0604020202020204" pitchFamily="34" charset="0"/>
                <a:ea typeface="ＭＳ Ｐゴシック" panose="020B0600070205080204" pitchFamily="34" charset="-128"/>
              </a:defRPr>
            </a:lvl1pPr>
            <a:lvl2pPr marL="742950" indent="-285750">
              <a:defRPr sz="1600" b="1" i="1">
                <a:solidFill>
                  <a:schemeClr val="tx1"/>
                </a:solidFill>
                <a:latin typeface="Arial" panose="020B0604020202020204" pitchFamily="34" charset="0"/>
                <a:ea typeface="ＭＳ Ｐゴシック" panose="020B0600070205080204" pitchFamily="34" charset="-128"/>
              </a:defRPr>
            </a:lvl2pPr>
            <a:lvl3pPr marL="1143000" indent="-228600">
              <a:defRPr sz="1600" b="1" i="1">
                <a:solidFill>
                  <a:schemeClr val="tx1"/>
                </a:solidFill>
                <a:latin typeface="Arial" panose="020B0604020202020204" pitchFamily="34" charset="0"/>
                <a:ea typeface="ＭＳ Ｐゴシック" panose="020B0600070205080204" pitchFamily="34" charset="-128"/>
              </a:defRPr>
            </a:lvl3pPr>
            <a:lvl4pPr marL="1600200" indent="-228600">
              <a:defRPr sz="1600" b="1" i="1">
                <a:solidFill>
                  <a:schemeClr val="tx1"/>
                </a:solidFill>
                <a:latin typeface="Arial" panose="020B0604020202020204" pitchFamily="34" charset="0"/>
                <a:ea typeface="ＭＳ Ｐゴシック" panose="020B0600070205080204" pitchFamily="34" charset="-128"/>
              </a:defRPr>
            </a:lvl4pPr>
            <a:lvl5pPr marL="2057400" indent="-228600">
              <a:defRPr sz="1600" b="1"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4000" b="0" u="sng" dirty="0">
                <a:latin typeface="+mn-lt"/>
              </a:rPr>
              <a:t>PRODUCT VALIDATION</a:t>
            </a:r>
            <a:endParaRPr lang="en-US" altLang="en-US" sz="4000" b="0" dirty="0">
              <a:latin typeface="+mn-lt"/>
            </a:endParaRPr>
          </a:p>
        </p:txBody>
      </p:sp>
      <p:sp>
        <p:nvSpPr>
          <p:cNvPr id="2" name="Footer Placeholder 1"/>
          <p:cNvSpPr>
            <a:spLocks noGrp="1"/>
          </p:cNvSpPr>
          <p:nvPr>
            <p:ph type="ftr" sz="quarter" idx="11"/>
          </p:nvPr>
        </p:nvSpPr>
        <p:spPr/>
        <p:txBody>
          <a:bodyPr/>
          <a:lstStyle/>
          <a:p>
            <a:r>
              <a:rPr lang="en-US"/>
              <a:t>SDSI Springboard Prorietary &amp; Confidential</a:t>
            </a:r>
            <a:endParaRPr lang="en-US" dirty="0"/>
          </a:p>
        </p:txBody>
      </p:sp>
    </p:spTree>
    <p:extLst>
      <p:ext uri="{BB962C8B-B14F-4D97-AF65-F5344CB8AC3E}">
        <p14:creationId xmlns:p14="http://schemas.microsoft.com/office/powerpoint/2010/main" val="26944740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1519267" y="1293033"/>
            <a:ext cx="10187608"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1600" b="1" i="1">
                <a:solidFill>
                  <a:schemeClr val="tx1"/>
                </a:solidFill>
                <a:latin typeface="Arial" charset="0"/>
                <a:ea typeface="ＭＳ Ｐゴシック" charset="0"/>
              </a:defRPr>
            </a:lvl1pPr>
            <a:lvl2pPr eaLnBrk="0" hangingPunct="0">
              <a:defRPr sz="1600" b="1" i="1">
                <a:solidFill>
                  <a:schemeClr val="tx1"/>
                </a:solidFill>
                <a:latin typeface="Arial" charset="0"/>
                <a:ea typeface="ＭＳ Ｐゴシック" charset="0"/>
              </a:defRPr>
            </a:lvl2pPr>
            <a:lvl3pPr marL="1143000" indent="-228600" eaLnBrk="0" hangingPunct="0">
              <a:defRPr sz="1600" b="1" i="1">
                <a:solidFill>
                  <a:schemeClr val="tx1"/>
                </a:solidFill>
                <a:latin typeface="Arial" charset="0"/>
                <a:ea typeface="ＭＳ Ｐゴシック" charset="0"/>
              </a:defRPr>
            </a:lvl3pPr>
            <a:lvl4pPr marL="1600200" indent="-228600" eaLnBrk="0" hangingPunct="0">
              <a:defRPr sz="1600" b="1" i="1">
                <a:solidFill>
                  <a:schemeClr val="tx1"/>
                </a:solidFill>
                <a:latin typeface="Arial" charset="0"/>
                <a:ea typeface="ＭＳ Ｐゴシック" charset="0"/>
              </a:defRPr>
            </a:lvl4pPr>
            <a:lvl5pPr marL="2057400" indent="-228600" eaLnBrk="0" hangingPunct="0">
              <a:defRPr sz="1600" b="1" i="1">
                <a:solidFill>
                  <a:schemeClr val="tx1"/>
                </a:solidFill>
                <a:latin typeface="Arial" charset="0"/>
                <a:ea typeface="ＭＳ Ｐゴシック" charset="0"/>
              </a:defRPr>
            </a:lvl5pPr>
            <a:lvl6pPr marL="2514600" indent="-228600" eaLnBrk="0" fontAlgn="base" hangingPunct="0">
              <a:spcBef>
                <a:spcPct val="0"/>
              </a:spcBef>
              <a:spcAft>
                <a:spcPct val="0"/>
              </a:spcAft>
              <a:defRPr sz="1600" b="1" i="1">
                <a:solidFill>
                  <a:schemeClr val="tx1"/>
                </a:solidFill>
                <a:latin typeface="Arial" charset="0"/>
                <a:ea typeface="ＭＳ Ｐゴシック" charset="0"/>
              </a:defRPr>
            </a:lvl6pPr>
            <a:lvl7pPr marL="2971800" indent="-228600" eaLnBrk="0" fontAlgn="base" hangingPunct="0">
              <a:spcBef>
                <a:spcPct val="0"/>
              </a:spcBef>
              <a:spcAft>
                <a:spcPct val="0"/>
              </a:spcAft>
              <a:defRPr sz="1600" b="1" i="1">
                <a:solidFill>
                  <a:schemeClr val="tx1"/>
                </a:solidFill>
                <a:latin typeface="Arial" charset="0"/>
                <a:ea typeface="ＭＳ Ｐゴシック" charset="0"/>
              </a:defRPr>
            </a:lvl7pPr>
            <a:lvl8pPr marL="3429000" indent="-228600" eaLnBrk="0" fontAlgn="base" hangingPunct="0">
              <a:spcBef>
                <a:spcPct val="0"/>
              </a:spcBef>
              <a:spcAft>
                <a:spcPct val="0"/>
              </a:spcAft>
              <a:defRPr sz="1600" b="1" i="1">
                <a:solidFill>
                  <a:schemeClr val="tx1"/>
                </a:solidFill>
                <a:latin typeface="Arial" charset="0"/>
                <a:ea typeface="ＭＳ Ｐゴシック" charset="0"/>
              </a:defRPr>
            </a:lvl8pPr>
            <a:lvl9pPr marL="3886200" indent="-228600" eaLnBrk="0" fontAlgn="base" hangingPunct="0">
              <a:spcBef>
                <a:spcPct val="0"/>
              </a:spcBef>
              <a:spcAft>
                <a:spcPct val="0"/>
              </a:spcAft>
              <a:defRPr sz="1600" b="1" i="1">
                <a:solidFill>
                  <a:schemeClr val="tx1"/>
                </a:solidFill>
                <a:latin typeface="Arial" charset="0"/>
                <a:ea typeface="ＭＳ Ｐゴシック" charset="0"/>
              </a:defRPr>
            </a:lvl9pPr>
          </a:lstStyle>
          <a:p>
            <a:pPr eaLnBrk="1" hangingPunct="1">
              <a:defRPr/>
            </a:pPr>
            <a:r>
              <a:rPr lang="en-US" sz="2400" b="0" i="0" dirty="0">
                <a:latin typeface="+mn-lt"/>
              </a:rPr>
              <a:t>Describe strategic relationships you have or will form to</a:t>
            </a:r>
          </a:p>
          <a:p>
            <a:pPr eaLnBrk="1" hangingPunct="1">
              <a:defRPr/>
            </a:pPr>
            <a:endParaRPr lang="en-US" sz="2400" b="0" i="0" dirty="0">
              <a:latin typeface="+mn-lt"/>
            </a:endParaRPr>
          </a:p>
          <a:p>
            <a:pPr lvl="1" eaLnBrk="1" hangingPunct="1">
              <a:buFontTx/>
              <a:buChar char="•"/>
              <a:defRPr/>
            </a:pPr>
            <a:r>
              <a:rPr lang="en-US" sz="2400" b="0" i="0" dirty="0">
                <a:latin typeface="+mn-lt"/>
              </a:rPr>
              <a:t>Provide needed resources and markets</a:t>
            </a:r>
          </a:p>
          <a:p>
            <a:pPr lvl="1" eaLnBrk="1" hangingPunct="1">
              <a:buFontTx/>
              <a:buChar char="•"/>
              <a:defRPr/>
            </a:pPr>
            <a:r>
              <a:rPr lang="en-US" sz="2400" b="0" i="0" dirty="0">
                <a:latin typeface="+mn-lt"/>
              </a:rPr>
              <a:t>Give credibility and comfort for you customers</a:t>
            </a:r>
          </a:p>
          <a:p>
            <a:pPr lvl="1" eaLnBrk="1" hangingPunct="1">
              <a:buFontTx/>
              <a:buChar char="•"/>
              <a:defRPr/>
            </a:pPr>
            <a:r>
              <a:rPr lang="en-US" sz="2400" b="0" i="0" dirty="0">
                <a:latin typeface="+mn-lt"/>
              </a:rPr>
              <a:t>Overcome regulatory barriers</a:t>
            </a:r>
          </a:p>
          <a:p>
            <a:pPr lvl="1" eaLnBrk="1" hangingPunct="1">
              <a:buFontTx/>
              <a:buChar char="•"/>
              <a:defRPr/>
            </a:pPr>
            <a:r>
              <a:rPr lang="en-US" sz="2400" b="0" i="0" dirty="0">
                <a:latin typeface="+mn-lt"/>
              </a:rPr>
              <a:t>Manage IP issues</a:t>
            </a:r>
          </a:p>
          <a:p>
            <a:pPr lvl="1" eaLnBrk="1" hangingPunct="1">
              <a:buFontTx/>
              <a:buChar char="•"/>
              <a:defRPr/>
            </a:pPr>
            <a:r>
              <a:rPr lang="en-US" sz="2400" b="0" i="0" dirty="0">
                <a:latin typeface="+mn-lt"/>
              </a:rPr>
              <a:t>Provide a ready exit</a:t>
            </a:r>
          </a:p>
        </p:txBody>
      </p:sp>
      <p:sp>
        <p:nvSpPr>
          <p:cNvPr id="45059" name="TextBox 1"/>
          <p:cNvSpPr txBox="1">
            <a:spLocks noChangeArrowheads="1"/>
          </p:cNvSpPr>
          <p:nvPr/>
        </p:nvSpPr>
        <p:spPr bwMode="auto">
          <a:xfrm>
            <a:off x="1519267" y="128736"/>
            <a:ext cx="575067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b="1" i="1">
                <a:solidFill>
                  <a:schemeClr val="tx1"/>
                </a:solidFill>
                <a:latin typeface="Arial" panose="020B0604020202020204" pitchFamily="34" charset="0"/>
                <a:ea typeface="ＭＳ Ｐゴシック" panose="020B0600070205080204" pitchFamily="34" charset="-128"/>
              </a:defRPr>
            </a:lvl1pPr>
            <a:lvl2pPr marL="742950" indent="-285750">
              <a:defRPr sz="1600" b="1" i="1">
                <a:solidFill>
                  <a:schemeClr val="tx1"/>
                </a:solidFill>
                <a:latin typeface="Arial" panose="020B0604020202020204" pitchFamily="34" charset="0"/>
                <a:ea typeface="ＭＳ Ｐゴシック" panose="020B0600070205080204" pitchFamily="34" charset="-128"/>
              </a:defRPr>
            </a:lvl2pPr>
            <a:lvl3pPr marL="1143000" indent="-228600">
              <a:defRPr sz="1600" b="1" i="1">
                <a:solidFill>
                  <a:schemeClr val="tx1"/>
                </a:solidFill>
                <a:latin typeface="Arial" panose="020B0604020202020204" pitchFamily="34" charset="0"/>
                <a:ea typeface="ＭＳ Ｐゴシック" panose="020B0600070205080204" pitchFamily="34" charset="-128"/>
              </a:defRPr>
            </a:lvl3pPr>
            <a:lvl4pPr marL="1600200" indent="-228600">
              <a:defRPr sz="1600" b="1" i="1">
                <a:solidFill>
                  <a:schemeClr val="tx1"/>
                </a:solidFill>
                <a:latin typeface="Arial" panose="020B0604020202020204" pitchFamily="34" charset="0"/>
                <a:ea typeface="ＭＳ Ｐゴシック" panose="020B0600070205080204" pitchFamily="34" charset="-128"/>
              </a:defRPr>
            </a:lvl4pPr>
            <a:lvl5pPr marL="2057400" indent="-228600">
              <a:defRPr sz="1600" b="1"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4000" b="0" u="sng" dirty="0">
                <a:latin typeface="+mn-lt"/>
              </a:rPr>
              <a:t>STRATEGIC RELATIONSHIPS</a:t>
            </a:r>
          </a:p>
        </p:txBody>
      </p:sp>
      <p:sp>
        <p:nvSpPr>
          <p:cNvPr id="2" name="Footer Placeholder 1"/>
          <p:cNvSpPr>
            <a:spLocks noGrp="1"/>
          </p:cNvSpPr>
          <p:nvPr>
            <p:ph type="ftr" sz="quarter" idx="11"/>
          </p:nvPr>
        </p:nvSpPr>
        <p:spPr/>
        <p:txBody>
          <a:bodyPr/>
          <a:lstStyle/>
          <a:p>
            <a:r>
              <a:rPr lang="en-US"/>
              <a:t>SDSI Springboard Prorietary &amp; Confidential</a:t>
            </a:r>
            <a:endParaRPr lang="en-US" dirty="0"/>
          </a:p>
        </p:txBody>
      </p:sp>
    </p:spTree>
    <p:extLst>
      <p:ext uri="{BB962C8B-B14F-4D97-AF65-F5344CB8AC3E}">
        <p14:creationId xmlns:p14="http://schemas.microsoft.com/office/powerpoint/2010/main" val="10022129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bwMode="auto">
          <a:xfrm>
            <a:off x="1530488" y="274982"/>
            <a:ext cx="8597900" cy="6096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p>
            <a:pPr algn="l">
              <a:defRPr/>
            </a:pPr>
            <a:r>
              <a:rPr lang="en-US" altLang="en-US" sz="4000" i="1" u="sng" dirty="0">
                <a:latin typeface="+mn-lt"/>
                <a:ea typeface="ＭＳ Ｐゴシック" pitchFamily="34" charset="-128"/>
              </a:rPr>
              <a:t>DISTRIBUTION PLAN / </a:t>
            </a:r>
            <a:r>
              <a:rPr lang="en-US" altLang="en-US" sz="4000" i="1" u="sng" cap="all" dirty="0">
                <a:latin typeface="+mn-lt"/>
                <a:ea typeface="ＭＳ Ｐゴシック" pitchFamily="34" charset="-128"/>
              </a:rPr>
              <a:t>Margin Analysis </a:t>
            </a:r>
            <a:endParaRPr lang="en-US" altLang="en-US" sz="4000" cap="all" dirty="0">
              <a:latin typeface="+mn-lt"/>
              <a:ea typeface="ＭＳ Ｐゴシック" pitchFamily="34" charset="-128"/>
            </a:endParaRPr>
          </a:p>
        </p:txBody>
      </p:sp>
      <p:graphicFrame>
        <p:nvGraphicFramePr>
          <p:cNvPr id="47107" name="Object 1"/>
          <p:cNvGraphicFramePr>
            <a:graphicFrameLocks noChangeAspect="1"/>
          </p:cNvGraphicFramePr>
          <p:nvPr>
            <p:extLst>
              <p:ext uri="{D42A27DB-BD31-4B8C-83A1-F6EECF244321}">
                <p14:modId xmlns:p14="http://schemas.microsoft.com/office/powerpoint/2010/main" val="3715454439"/>
              </p:ext>
            </p:extLst>
          </p:nvPr>
        </p:nvGraphicFramePr>
        <p:xfrm>
          <a:off x="2276061" y="1791460"/>
          <a:ext cx="8116888" cy="4056062"/>
        </p:xfrm>
        <a:graphic>
          <a:graphicData uri="http://schemas.openxmlformats.org/presentationml/2006/ole">
            <mc:AlternateContent xmlns:mc="http://schemas.openxmlformats.org/markup-compatibility/2006">
              <mc:Choice xmlns:v="urn:schemas-microsoft-com:vml" Requires="v">
                <p:oleObj spid="_x0000_s2063" name="Worksheet" r:id="rId4" imgW="9391783" imgH="4324336" progId="Excel.Sheet.12">
                  <p:embed/>
                </p:oleObj>
              </mc:Choice>
              <mc:Fallback>
                <p:oleObj name="Worksheet" r:id="rId4" imgW="9391783" imgH="4324336" progId="Excel.Sheet.12">
                  <p:embed/>
                  <p:pic>
                    <p:nvPicPr>
                      <p:cNvPr id="47107"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76061" y="1791460"/>
                        <a:ext cx="8116888" cy="405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Footer Placeholder 1"/>
          <p:cNvSpPr>
            <a:spLocks noGrp="1"/>
          </p:cNvSpPr>
          <p:nvPr>
            <p:ph type="ftr" sz="quarter" idx="11"/>
          </p:nvPr>
        </p:nvSpPr>
        <p:spPr/>
        <p:txBody>
          <a:bodyPr/>
          <a:lstStyle/>
          <a:p>
            <a:r>
              <a:rPr lang="en-US"/>
              <a:t>SDSI Springboard Prorietary &amp; Confidential</a:t>
            </a:r>
            <a:endParaRPr lang="en-US" dirty="0"/>
          </a:p>
        </p:txBody>
      </p:sp>
    </p:spTree>
    <p:extLst>
      <p:ext uri="{BB962C8B-B14F-4D97-AF65-F5344CB8AC3E}">
        <p14:creationId xmlns:p14="http://schemas.microsoft.com/office/powerpoint/2010/main" val="29038073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4" name="Text Box 88"/>
          <p:cNvSpPr txBox="1">
            <a:spLocks noChangeArrowheads="1"/>
          </p:cNvSpPr>
          <p:nvPr/>
        </p:nvSpPr>
        <p:spPr bwMode="auto">
          <a:xfrm>
            <a:off x="1414670" y="155714"/>
            <a:ext cx="9344353"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spAutoFit/>
          </a:bodyPr>
          <a:lstStyle>
            <a:lvl1pPr eaLnBrk="0" hangingPunct="0">
              <a:defRPr sz="1600" b="1" i="1">
                <a:solidFill>
                  <a:schemeClr val="tx1"/>
                </a:solidFill>
                <a:latin typeface="Arial" pitchFamily="34" charset="0"/>
                <a:ea typeface="ＭＳ Ｐゴシック" pitchFamily="34" charset="-128"/>
              </a:defRPr>
            </a:lvl1pPr>
            <a:lvl2pPr marL="742950" indent="-285750" eaLnBrk="0" hangingPunct="0">
              <a:defRPr sz="1600" b="1" i="1">
                <a:solidFill>
                  <a:schemeClr val="tx1"/>
                </a:solidFill>
                <a:latin typeface="Arial" pitchFamily="34" charset="0"/>
                <a:ea typeface="ＭＳ Ｐゴシック" pitchFamily="34" charset="-128"/>
              </a:defRPr>
            </a:lvl2pPr>
            <a:lvl3pPr marL="1143000" indent="-228600" eaLnBrk="0" hangingPunct="0">
              <a:defRPr sz="1600" b="1" i="1">
                <a:solidFill>
                  <a:schemeClr val="tx1"/>
                </a:solidFill>
                <a:latin typeface="Arial" pitchFamily="34" charset="0"/>
                <a:ea typeface="ＭＳ Ｐゴシック" pitchFamily="34" charset="-128"/>
              </a:defRPr>
            </a:lvl3pPr>
            <a:lvl4pPr marL="1600200" indent="-228600" eaLnBrk="0" hangingPunct="0">
              <a:defRPr sz="1600" b="1" i="1">
                <a:solidFill>
                  <a:schemeClr val="tx1"/>
                </a:solidFill>
                <a:latin typeface="Arial" pitchFamily="34" charset="0"/>
                <a:ea typeface="ＭＳ Ｐゴシック" pitchFamily="34" charset="-128"/>
              </a:defRPr>
            </a:lvl4pPr>
            <a:lvl5pPr marL="2057400" indent="-228600" eaLnBrk="0" hangingPunct="0">
              <a:defRPr sz="1600" b="1"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9pPr>
          </a:lstStyle>
          <a:p>
            <a:pPr eaLnBrk="1" hangingPunct="1">
              <a:defRPr/>
            </a:pPr>
            <a:r>
              <a:rPr lang="en-US" altLang="en-US" sz="4000" b="0" u="sng" dirty="0">
                <a:latin typeface="+mn-lt"/>
              </a:rPr>
              <a:t>FINANCIAL OVERVIEW (proforma highlights)</a:t>
            </a:r>
            <a:endParaRPr lang="en-US" altLang="en-US" sz="4000" b="0" dirty="0">
              <a:latin typeface="+mn-lt"/>
            </a:endParaRPr>
          </a:p>
        </p:txBody>
      </p:sp>
      <p:graphicFrame>
        <p:nvGraphicFramePr>
          <p:cNvPr id="49155" name="Object 3"/>
          <p:cNvGraphicFramePr>
            <a:graphicFrameLocks noChangeAspect="1"/>
          </p:cNvGraphicFramePr>
          <p:nvPr/>
        </p:nvGraphicFramePr>
        <p:xfrm>
          <a:off x="2209800" y="1147764"/>
          <a:ext cx="8186738" cy="4922837"/>
        </p:xfrm>
        <a:graphic>
          <a:graphicData uri="http://schemas.openxmlformats.org/presentationml/2006/ole">
            <mc:AlternateContent xmlns:mc="http://schemas.openxmlformats.org/markup-compatibility/2006">
              <mc:Choice xmlns:v="urn:schemas-microsoft-com:vml" Requires="v">
                <p:oleObj spid="_x0000_s3087" name="Worksheet" r:id="rId4" imgW="8601126" imgH="5172197" progId="Excel.Sheet.12">
                  <p:embed/>
                </p:oleObj>
              </mc:Choice>
              <mc:Fallback>
                <p:oleObj name="Worksheet" r:id="rId4" imgW="8601126" imgH="5172197" progId="Excel.Sheet.12">
                  <p:embed/>
                  <p:pic>
                    <p:nvPicPr>
                      <p:cNvPr id="49155"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9800" y="1147764"/>
                        <a:ext cx="8186738" cy="492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Footer Placeholder 1"/>
          <p:cNvSpPr>
            <a:spLocks noGrp="1"/>
          </p:cNvSpPr>
          <p:nvPr>
            <p:ph type="ftr" sz="quarter" idx="11"/>
          </p:nvPr>
        </p:nvSpPr>
        <p:spPr/>
        <p:txBody>
          <a:bodyPr/>
          <a:lstStyle/>
          <a:p>
            <a:r>
              <a:rPr lang="en-US"/>
              <a:t>SDSI Springboard Prorietary &amp; Confidential</a:t>
            </a:r>
            <a:endParaRPr lang="en-US" dirty="0"/>
          </a:p>
        </p:txBody>
      </p:sp>
    </p:spTree>
    <p:extLst>
      <p:ext uri="{BB962C8B-B14F-4D97-AF65-F5344CB8AC3E}">
        <p14:creationId xmlns:p14="http://schemas.microsoft.com/office/powerpoint/2010/main" val="28823269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Line 3"/>
          <p:cNvSpPr>
            <a:spLocks noChangeShapeType="1"/>
          </p:cNvSpPr>
          <p:nvPr/>
        </p:nvSpPr>
        <p:spPr bwMode="auto">
          <a:xfrm>
            <a:off x="3429000" y="3886200"/>
            <a:ext cx="65532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51203" name="Line 4"/>
          <p:cNvSpPr>
            <a:spLocks noChangeShapeType="1"/>
          </p:cNvSpPr>
          <p:nvPr/>
        </p:nvSpPr>
        <p:spPr bwMode="auto">
          <a:xfrm flipV="1">
            <a:off x="4495800" y="37338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51204" name="Line 5"/>
          <p:cNvSpPr>
            <a:spLocks noChangeShapeType="1"/>
          </p:cNvSpPr>
          <p:nvPr/>
        </p:nvSpPr>
        <p:spPr bwMode="auto">
          <a:xfrm flipV="1">
            <a:off x="5562600" y="37338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51205" name="Line 6"/>
          <p:cNvSpPr>
            <a:spLocks noChangeShapeType="1"/>
          </p:cNvSpPr>
          <p:nvPr/>
        </p:nvSpPr>
        <p:spPr bwMode="auto">
          <a:xfrm flipV="1">
            <a:off x="6629400" y="38100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51206" name="Line 7"/>
          <p:cNvSpPr>
            <a:spLocks noChangeShapeType="1"/>
          </p:cNvSpPr>
          <p:nvPr/>
        </p:nvSpPr>
        <p:spPr bwMode="auto">
          <a:xfrm flipV="1">
            <a:off x="7696200" y="38100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9703" name="Text Box 8"/>
          <p:cNvSpPr txBox="1">
            <a:spLocks noChangeArrowheads="1"/>
          </p:cNvSpPr>
          <p:nvPr/>
        </p:nvSpPr>
        <p:spPr bwMode="auto">
          <a:xfrm>
            <a:off x="4038601" y="4173538"/>
            <a:ext cx="60144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b="1" i="1">
                <a:solidFill>
                  <a:schemeClr val="tx1"/>
                </a:solidFill>
                <a:latin typeface="Arial" pitchFamily="34" charset="0"/>
              </a:defRPr>
            </a:lvl1pPr>
            <a:lvl2pPr marL="742950" indent="-285750" eaLnBrk="0" hangingPunct="0">
              <a:defRPr sz="1600" b="1" i="1">
                <a:solidFill>
                  <a:schemeClr val="tx1"/>
                </a:solidFill>
                <a:latin typeface="Arial" pitchFamily="34" charset="0"/>
              </a:defRPr>
            </a:lvl2pPr>
            <a:lvl3pPr marL="1143000" indent="-228600" eaLnBrk="0" hangingPunct="0">
              <a:defRPr sz="1600" b="1" i="1">
                <a:solidFill>
                  <a:schemeClr val="tx1"/>
                </a:solidFill>
                <a:latin typeface="Arial" pitchFamily="34" charset="0"/>
              </a:defRPr>
            </a:lvl3pPr>
            <a:lvl4pPr marL="1600200" indent="-228600" eaLnBrk="0" hangingPunct="0">
              <a:defRPr sz="1600" b="1" i="1">
                <a:solidFill>
                  <a:schemeClr val="tx1"/>
                </a:solidFill>
                <a:latin typeface="Arial" pitchFamily="34" charset="0"/>
              </a:defRPr>
            </a:lvl4pPr>
            <a:lvl5pPr marL="2057400" indent="-228600" eaLnBrk="0" hangingPunct="0">
              <a:defRPr sz="1600" b="1" i="1">
                <a:solidFill>
                  <a:schemeClr val="tx1"/>
                </a:solidFill>
                <a:latin typeface="Arial" pitchFamily="34" charset="0"/>
              </a:defRPr>
            </a:lvl5pPr>
            <a:lvl6pPr marL="2514600" indent="-228600" eaLnBrk="0" fontAlgn="base" hangingPunct="0">
              <a:spcBef>
                <a:spcPct val="0"/>
              </a:spcBef>
              <a:spcAft>
                <a:spcPct val="0"/>
              </a:spcAft>
              <a:defRPr sz="1600" b="1" i="1">
                <a:solidFill>
                  <a:schemeClr val="tx1"/>
                </a:solidFill>
                <a:latin typeface="Arial" pitchFamily="34" charset="0"/>
              </a:defRPr>
            </a:lvl6pPr>
            <a:lvl7pPr marL="2971800" indent="-228600" eaLnBrk="0" fontAlgn="base" hangingPunct="0">
              <a:spcBef>
                <a:spcPct val="0"/>
              </a:spcBef>
              <a:spcAft>
                <a:spcPct val="0"/>
              </a:spcAft>
              <a:defRPr sz="1600" b="1" i="1">
                <a:solidFill>
                  <a:schemeClr val="tx1"/>
                </a:solidFill>
                <a:latin typeface="Arial" pitchFamily="34" charset="0"/>
              </a:defRPr>
            </a:lvl7pPr>
            <a:lvl8pPr marL="3429000" indent="-228600" eaLnBrk="0" fontAlgn="base" hangingPunct="0">
              <a:spcBef>
                <a:spcPct val="0"/>
              </a:spcBef>
              <a:spcAft>
                <a:spcPct val="0"/>
              </a:spcAft>
              <a:defRPr sz="1600" b="1" i="1">
                <a:solidFill>
                  <a:schemeClr val="tx1"/>
                </a:solidFill>
                <a:latin typeface="Arial" pitchFamily="34" charset="0"/>
              </a:defRPr>
            </a:lvl8pPr>
            <a:lvl9pPr marL="3886200" indent="-228600" eaLnBrk="0" fontAlgn="base" hangingPunct="0">
              <a:spcBef>
                <a:spcPct val="0"/>
              </a:spcBef>
              <a:spcAft>
                <a:spcPct val="0"/>
              </a:spcAft>
              <a:defRPr sz="1600" b="1" i="1">
                <a:solidFill>
                  <a:schemeClr val="tx1"/>
                </a:solidFill>
                <a:latin typeface="Arial" pitchFamily="34" charset="0"/>
              </a:defRPr>
            </a:lvl9pPr>
          </a:lstStyle>
          <a:p>
            <a:pPr eaLnBrk="1" hangingPunct="1">
              <a:defRPr/>
            </a:pPr>
            <a:r>
              <a:rPr kumimoji="1" lang="en-US" altLang="zh-TW" i="0" dirty="0">
                <a:latin typeface="+mn-lt"/>
                <a:ea typeface="PMingLiU" pitchFamily="18" charset="-120"/>
              </a:rPr>
              <a:t>2015</a:t>
            </a:r>
          </a:p>
        </p:txBody>
      </p:sp>
      <p:sp>
        <p:nvSpPr>
          <p:cNvPr id="29704" name="Text Box 9"/>
          <p:cNvSpPr txBox="1">
            <a:spLocks noChangeArrowheads="1"/>
          </p:cNvSpPr>
          <p:nvPr/>
        </p:nvSpPr>
        <p:spPr bwMode="auto">
          <a:xfrm>
            <a:off x="5181601" y="4173538"/>
            <a:ext cx="60144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b="1" i="1">
                <a:solidFill>
                  <a:schemeClr val="tx1"/>
                </a:solidFill>
                <a:latin typeface="Arial" pitchFamily="34" charset="0"/>
              </a:defRPr>
            </a:lvl1pPr>
            <a:lvl2pPr marL="742950" indent="-285750" eaLnBrk="0" hangingPunct="0">
              <a:defRPr sz="1600" b="1" i="1">
                <a:solidFill>
                  <a:schemeClr val="tx1"/>
                </a:solidFill>
                <a:latin typeface="Arial" pitchFamily="34" charset="0"/>
              </a:defRPr>
            </a:lvl2pPr>
            <a:lvl3pPr marL="1143000" indent="-228600" eaLnBrk="0" hangingPunct="0">
              <a:defRPr sz="1600" b="1" i="1">
                <a:solidFill>
                  <a:schemeClr val="tx1"/>
                </a:solidFill>
                <a:latin typeface="Arial" pitchFamily="34" charset="0"/>
              </a:defRPr>
            </a:lvl3pPr>
            <a:lvl4pPr marL="1600200" indent="-228600" eaLnBrk="0" hangingPunct="0">
              <a:defRPr sz="1600" b="1" i="1">
                <a:solidFill>
                  <a:schemeClr val="tx1"/>
                </a:solidFill>
                <a:latin typeface="Arial" pitchFamily="34" charset="0"/>
              </a:defRPr>
            </a:lvl4pPr>
            <a:lvl5pPr marL="2057400" indent="-228600" eaLnBrk="0" hangingPunct="0">
              <a:defRPr sz="1600" b="1" i="1">
                <a:solidFill>
                  <a:schemeClr val="tx1"/>
                </a:solidFill>
                <a:latin typeface="Arial" pitchFamily="34" charset="0"/>
              </a:defRPr>
            </a:lvl5pPr>
            <a:lvl6pPr marL="2514600" indent="-228600" eaLnBrk="0" fontAlgn="base" hangingPunct="0">
              <a:spcBef>
                <a:spcPct val="0"/>
              </a:spcBef>
              <a:spcAft>
                <a:spcPct val="0"/>
              </a:spcAft>
              <a:defRPr sz="1600" b="1" i="1">
                <a:solidFill>
                  <a:schemeClr val="tx1"/>
                </a:solidFill>
                <a:latin typeface="Arial" pitchFamily="34" charset="0"/>
              </a:defRPr>
            </a:lvl6pPr>
            <a:lvl7pPr marL="2971800" indent="-228600" eaLnBrk="0" fontAlgn="base" hangingPunct="0">
              <a:spcBef>
                <a:spcPct val="0"/>
              </a:spcBef>
              <a:spcAft>
                <a:spcPct val="0"/>
              </a:spcAft>
              <a:defRPr sz="1600" b="1" i="1">
                <a:solidFill>
                  <a:schemeClr val="tx1"/>
                </a:solidFill>
                <a:latin typeface="Arial" pitchFamily="34" charset="0"/>
              </a:defRPr>
            </a:lvl7pPr>
            <a:lvl8pPr marL="3429000" indent="-228600" eaLnBrk="0" fontAlgn="base" hangingPunct="0">
              <a:spcBef>
                <a:spcPct val="0"/>
              </a:spcBef>
              <a:spcAft>
                <a:spcPct val="0"/>
              </a:spcAft>
              <a:defRPr sz="1600" b="1" i="1">
                <a:solidFill>
                  <a:schemeClr val="tx1"/>
                </a:solidFill>
                <a:latin typeface="Arial" pitchFamily="34" charset="0"/>
              </a:defRPr>
            </a:lvl8pPr>
            <a:lvl9pPr marL="3886200" indent="-228600" eaLnBrk="0" fontAlgn="base" hangingPunct="0">
              <a:spcBef>
                <a:spcPct val="0"/>
              </a:spcBef>
              <a:spcAft>
                <a:spcPct val="0"/>
              </a:spcAft>
              <a:defRPr sz="1600" b="1" i="1">
                <a:solidFill>
                  <a:schemeClr val="tx1"/>
                </a:solidFill>
                <a:latin typeface="Arial" pitchFamily="34" charset="0"/>
              </a:defRPr>
            </a:lvl9pPr>
          </a:lstStyle>
          <a:p>
            <a:pPr eaLnBrk="1" hangingPunct="1">
              <a:defRPr/>
            </a:pPr>
            <a:r>
              <a:rPr kumimoji="1" lang="en-US" altLang="zh-TW" i="0" dirty="0">
                <a:latin typeface="+mn-lt"/>
                <a:ea typeface="PMingLiU" pitchFamily="18" charset="-120"/>
              </a:rPr>
              <a:t>2016</a:t>
            </a:r>
          </a:p>
        </p:txBody>
      </p:sp>
      <p:sp>
        <p:nvSpPr>
          <p:cNvPr id="29705" name="Text Box 10"/>
          <p:cNvSpPr txBox="1">
            <a:spLocks noChangeArrowheads="1"/>
          </p:cNvSpPr>
          <p:nvPr/>
        </p:nvSpPr>
        <p:spPr bwMode="auto">
          <a:xfrm>
            <a:off x="6248401" y="4173538"/>
            <a:ext cx="60144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b="1" i="1">
                <a:solidFill>
                  <a:schemeClr val="tx1"/>
                </a:solidFill>
                <a:latin typeface="Arial" pitchFamily="34" charset="0"/>
              </a:defRPr>
            </a:lvl1pPr>
            <a:lvl2pPr marL="742950" indent="-285750" eaLnBrk="0" hangingPunct="0">
              <a:defRPr sz="1600" b="1" i="1">
                <a:solidFill>
                  <a:schemeClr val="tx1"/>
                </a:solidFill>
                <a:latin typeface="Arial" pitchFamily="34" charset="0"/>
              </a:defRPr>
            </a:lvl2pPr>
            <a:lvl3pPr marL="1143000" indent="-228600" eaLnBrk="0" hangingPunct="0">
              <a:defRPr sz="1600" b="1" i="1">
                <a:solidFill>
                  <a:schemeClr val="tx1"/>
                </a:solidFill>
                <a:latin typeface="Arial" pitchFamily="34" charset="0"/>
              </a:defRPr>
            </a:lvl3pPr>
            <a:lvl4pPr marL="1600200" indent="-228600" eaLnBrk="0" hangingPunct="0">
              <a:defRPr sz="1600" b="1" i="1">
                <a:solidFill>
                  <a:schemeClr val="tx1"/>
                </a:solidFill>
                <a:latin typeface="Arial" pitchFamily="34" charset="0"/>
              </a:defRPr>
            </a:lvl4pPr>
            <a:lvl5pPr marL="2057400" indent="-228600" eaLnBrk="0" hangingPunct="0">
              <a:defRPr sz="1600" b="1" i="1">
                <a:solidFill>
                  <a:schemeClr val="tx1"/>
                </a:solidFill>
                <a:latin typeface="Arial" pitchFamily="34" charset="0"/>
              </a:defRPr>
            </a:lvl5pPr>
            <a:lvl6pPr marL="2514600" indent="-228600" eaLnBrk="0" fontAlgn="base" hangingPunct="0">
              <a:spcBef>
                <a:spcPct val="0"/>
              </a:spcBef>
              <a:spcAft>
                <a:spcPct val="0"/>
              </a:spcAft>
              <a:defRPr sz="1600" b="1" i="1">
                <a:solidFill>
                  <a:schemeClr val="tx1"/>
                </a:solidFill>
                <a:latin typeface="Arial" pitchFamily="34" charset="0"/>
              </a:defRPr>
            </a:lvl6pPr>
            <a:lvl7pPr marL="2971800" indent="-228600" eaLnBrk="0" fontAlgn="base" hangingPunct="0">
              <a:spcBef>
                <a:spcPct val="0"/>
              </a:spcBef>
              <a:spcAft>
                <a:spcPct val="0"/>
              </a:spcAft>
              <a:defRPr sz="1600" b="1" i="1">
                <a:solidFill>
                  <a:schemeClr val="tx1"/>
                </a:solidFill>
                <a:latin typeface="Arial" pitchFamily="34" charset="0"/>
              </a:defRPr>
            </a:lvl7pPr>
            <a:lvl8pPr marL="3429000" indent="-228600" eaLnBrk="0" fontAlgn="base" hangingPunct="0">
              <a:spcBef>
                <a:spcPct val="0"/>
              </a:spcBef>
              <a:spcAft>
                <a:spcPct val="0"/>
              </a:spcAft>
              <a:defRPr sz="1600" b="1" i="1">
                <a:solidFill>
                  <a:schemeClr val="tx1"/>
                </a:solidFill>
                <a:latin typeface="Arial" pitchFamily="34" charset="0"/>
              </a:defRPr>
            </a:lvl8pPr>
            <a:lvl9pPr marL="3886200" indent="-228600" eaLnBrk="0" fontAlgn="base" hangingPunct="0">
              <a:spcBef>
                <a:spcPct val="0"/>
              </a:spcBef>
              <a:spcAft>
                <a:spcPct val="0"/>
              </a:spcAft>
              <a:defRPr sz="1600" b="1" i="1">
                <a:solidFill>
                  <a:schemeClr val="tx1"/>
                </a:solidFill>
                <a:latin typeface="Arial" pitchFamily="34" charset="0"/>
              </a:defRPr>
            </a:lvl9pPr>
          </a:lstStyle>
          <a:p>
            <a:pPr eaLnBrk="1" hangingPunct="1">
              <a:defRPr/>
            </a:pPr>
            <a:r>
              <a:rPr kumimoji="1" lang="en-US" altLang="zh-TW" i="0" dirty="0">
                <a:latin typeface="+mn-lt"/>
                <a:ea typeface="PMingLiU" pitchFamily="18" charset="-120"/>
              </a:rPr>
              <a:t>2017</a:t>
            </a:r>
          </a:p>
        </p:txBody>
      </p:sp>
      <p:sp>
        <p:nvSpPr>
          <p:cNvPr id="29706" name="Text Box 11"/>
          <p:cNvSpPr txBox="1">
            <a:spLocks noChangeArrowheads="1"/>
          </p:cNvSpPr>
          <p:nvPr/>
        </p:nvSpPr>
        <p:spPr bwMode="auto">
          <a:xfrm>
            <a:off x="7315201" y="4173538"/>
            <a:ext cx="60144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b="1" i="1">
                <a:solidFill>
                  <a:schemeClr val="tx1"/>
                </a:solidFill>
                <a:latin typeface="Arial" pitchFamily="34" charset="0"/>
              </a:defRPr>
            </a:lvl1pPr>
            <a:lvl2pPr marL="742950" indent="-285750" eaLnBrk="0" hangingPunct="0">
              <a:defRPr sz="1600" b="1" i="1">
                <a:solidFill>
                  <a:schemeClr val="tx1"/>
                </a:solidFill>
                <a:latin typeface="Arial" pitchFamily="34" charset="0"/>
              </a:defRPr>
            </a:lvl2pPr>
            <a:lvl3pPr marL="1143000" indent="-228600" eaLnBrk="0" hangingPunct="0">
              <a:defRPr sz="1600" b="1" i="1">
                <a:solidFill>
                  <a:schemeClr val="tx1"/>
                </a:solidFill>
                <a:latin typeface="Arial" pitchFamily="34" charset="0"/>
              </a:defRPr>
            </a:lvl3pPr>
            <a:lvl4pPr marL="1600200" indent="-228600" eaLnBrk="0" hangingPunct="0">
              <a:defRPr sz="1600" b="1" i="1">
                <a:solidFill>
                  <a:schemeClr val="tx1"/>
                </a:solidFill>
                <a:latin typeface="Arial" pitchFamily="34" charset="0"/>
              </a:defRPr>
            </a:lvl4pPr>
            <a:lvl5pPr marL="2057400" indent="-228600" eaLnBrk="0" hangingPunct="0">
              <a:defRPr sz="1600" b="1" i="1">
                <a:solidFill>
                  <a:schemeClr val="tx1"/>
                </a:solidFill>
                <a:latin typeface="Arial" pitchFamily="34" charset="0"/>
              </a:defRPr>
            </a:lvl5pPr>
            <a:lvl6pPr marL="2514600" indent="-228600" eaLnBrk="0" fontAlgn="base" hangingPunct="0">
              <a:spcBef>
                <a:spcPct val="0"/>
              </a:spcBef>
              <a:spcAft>
                <a:spcPct val="0"/>
              </a:spcAft>
              <a:defRPr sz="1600" b="1" i="1">
                <a:solidFill>
                  <a:schemeClr val="tx1"/>
                </a:solidFill>
                <a:latin typeface="Arial" pitchFamily="34" charset="0"/>
              </a:defRPr>
            </a:lvl6pPr>
            <a:lvl7pPr marL="2971800" indent="-228600" eaLnBrk="0" fontAlgn="base" hangingPunct="0">
              <a:spcBef>
                <a:spcPct val="0"/>
              </a:spcBef>
              <a:spcAft>
                <a:spcPct val="0"/>
              </a:spcAft>
              <a:defRPr sz="1600" b="1" i="1">
                <a:solidFill>
                  <a:schemeClr val="tx1"/>
                </a:solidFill>
                <a:latin typeface="Arial" pitchFamily="34" charset="0"/>
              </a:defRPr>
            </a:lvl7pPr>
            <a:lvl8pPr marL="3429000" indent="-228600" eaLnBrk="0" fontAlgn="base" hangingPunct="0">
              <a:spcBef>
                <a:spcPct val="0"/>
              </a:spcBef>
              <a:spcAft>
                <a:spcPct val="0"/>
              </a:spcAft>
              <a:defRPr sz="1600" b="1" i="1">
                <a:solidFill>
                  <a:schemeClr val="tx1"/>
                </a:solidFill>
                <a:latin typeface="Arial" pitchFamily="34" charset="0"/>
              </a:defRPr>
            </a:lvl8pPr>
            <a:lvl9pPr marL="3886200" indent="-228600" eaLnBrk="0" fontAlgn="base" hangingPunct="0">
              <a:spcBef>
                <a:spcPct val="0"/>
              </a:spcBef>
              <a:spcAft>
                <a:spcPct val="0"/>
              </a:spcAft>
              <a:defRPr sz="1600" b="1" i="1">
                <a:solidFill>
                  <a:schemeClr val="tx1"/>
                </a:solidFill>
                <a:latin typeface="Arial" pitchFamily="34" charset="0"/>
              </a:defRPr>
            </a:lvl9pPr>
          </a:lstStyle>
          <a:p>
            <a:pPr eaLnBrk="1" hangingPunct="1">
              <a:defRPr/>
            </a:pPr>
            <a:r>
              <a:rPr kumimoji="1" lang="en-US" altLang="zh-TW" i="0" dirty="0">
                <a:latin typeface="+mn-lt"/>
                <a:ea typeface="PMingLiU" pitchFamily="18" charset="-120"/>
              </a:rPr>
              <a:t>2018</a:t>
            </a:r>
          </a:p>
        </p:txBody>
      </p:sp>
      <p:sp>
        <p:nvSpPr>
          <p:cNvPr id="51211" name="Line 12"/>
          <p:cNvSpPr>
            <a:spLocks noChangeShapeType="1"/>
          </p:cNvSpPr>
          <p:nvPr/>
        </p:nvSpPr>
        <p:spPr bwMode="auto">
          <a:xfrm>
            <a:off x="5562600" y="3505200"/>
            <a:ext cx="990600" cy="0"/>
          </a:xfrm>
          <a:prstGeom prst="line">
            <a:avLst/>
          </a:prstGeom>
          <a:noFill/>
          <a:ln w="28575">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51212" name="Line 13"/>
          <p:cNvSpPr>
            <a:spLocks noChangeShapeType="1"/>
          </p:cNvSpPr>
          <p:nvPr/>
        </p:nvSpPr>
        <p:spPr bwMode="auto">
          <a:xfrm>
            <a:off x="6096000" y="2895600"/>
            <a:ext cx="457200" cy="0"/>
          </a:xfrm>
          <a:prstGeom prst="line">
            <a:avLst/>
          </a:prstGeom>
          <a:noFill/>
          <a:ln w="28575">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51213" name="Line 14"/>
          <p:cNvSpPr>
            <a:spLocks noChangeShapeType="1"/>
          </p:cNvSpPr>
          <p:nvPr/>
        </p:nvSpPr>
        <p:spPr bwMode="auto">
          <a:xfrm>
            <a:off x="6553200" y="2590800"/>
            <a:ext cx="1219200" cy="0"/>
          </a:xfrm>
          <a:prstGeom prst="line">
            <a:avLst/>
          </a:prstGeom>
          <a:noFill/>
          <a:ln w="28575">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51214" name="Line 15"/>
          <p:cNvSpPr>
            <a:spLocks noChangeShapeType="1"/>
          </p:cNvSpPr>
          <p:nvPr/>
        </p:nvSpPr>
        <p:spPr bwMode="auto">
          <a:xfrm>
            <a:off x="8229600" y="2209800"/>
            <a:ext cx="609600" cy="0"/>
          </a:xfrm>
          <a:prstGeom prst="line">
            <a:avLst/>
          </a:prstGeom>
          <a:noFill/>
          <a:ln w="28575">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9711" name="Text Box 16"/>
          <p:cNvSpPr txBox="1">
            <a:spLocks noChangeArrowheads="1"/>
          </p:cNvSpPr>
          <p:nvPr/>
        </p:nvSpPr>
        <p:spPr bwMode="auto">
          <a:xfrm>
            <a:off x="4267201" y="3078164"/>
            <a:ext cx="97244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b="1" i="1">
                <a:solidFill>
                  <a:schemeClr val="tx1"/>
                </a:solidFill>
                <a:latin typeface="Arial" pitchFamily="34" charset="0"/>
              </a:defRPr>
            </a:lvl1pPr>
            <a:lvl2pPr marL="742950" indent="-285750" eaLnBrk="0" hangingPunct="0">
              <a:defRPr sz="1600" b="1" i="1">
                <a:solidFill>
                  <a:schemeClr val="tx1"/>
                </a:solidFill>
                <a:latin typeface="Arial" pitchFamily="34" charset="0"/>
              </a:defRPr>
            </a:lvl2pPr>
            <a:lvl3pPr marL="1143000" indent="-228600" eaLnBrk="0" hangingPunct="0">
              <a:defRPr sz="1600" b="1" i="1">
                <a:solidFill>
                  <a:schemeClr val="tx1"/>
                </a:solidFill>
                <a:latin typeface="Arial" pitchFamily="34" charset="0"/>
              </a:defRPr>
            </a:lvl3pPr>
            <a:lvl4pPr marL="1600200" indent="-228600" eaLnBrk="0" hangingPunct="0">
              <a:defRPr sz="1600" b="1" i="1">
                <a:solidFill>
                  <a:schemeClr val="tx1"/>
                </a:solidFill>
                <a:latin typeface="Arial" pitchFamily="34" charset="0"/>
              </a:defRPr>
            </a:lvl4pPr>
            <a:lvl5pPr marL="2057400" indent="-228600" eaLnBrk="0" hangingPunct="0">
              <a:defRPr sz="1600" b="1" i="1">
                <a:solidFill>
                  <a:schemeClr val="tx1"/>
                </a:solidFill>
                <a:latin typeface="Arial" pitchFamily="34" charset="0"/>
              </a:defRPr>
            </a:lvl5pPr>
            <a:lvl6pPr marL="2514600" indent="-228600" eaLnBrk="0" fontAlgn="base" hangingPunct="0">
              <a:spcBef>
                <a:spcPct val="0"/>
              </a:spcBef>
              <a:spcAft>
                <a:spcPct val="0"/>
              </a:spcAft>
              <a:defRPr sz="1600" b="1" i="1">
                <a:solidFill>
                  <a:schemeClr val="tx1"/>
                </a:solidFill>
                <a:latin typeface="Arial" pitchFamily="34" charset="0"/>
              </a:defRPr>
            </a:lvl6pPr>
            <a:lvl7pPr marL="2971800" indent="-228600" eaLnBrk="0" fontAlgn="base" hangingPunct="0">
              <a:spcBef>
                <a:spcPct val="0"/>
              </a:spcBef>
              <a:spcAft>
                <a:spcPct val="0"/>
              </a:spcAft>
              <a:defRPr sz="1600" b="1" i="1">
                <a:solidFill>
                  <a:schemeClr val="tx1"/>
                </a:solidFill>
                <a:latin typeface="Arial" pitchFamily="34" charset="0"/>
              </a:defRPr>
            </a:lvl7pPr>
            <a:lvl8pPr marL="3429000" indent="-228600" eaLnBrk="0" fontAlgn="base" hangingPunct="0">
              <a:spcBef>
                <a:spcPct val="0"/>
              </a:spcBef>
              <a:spcAft>
                <a:spcPct val="0"/>
              </a:spcAft>
              <a:defRPr sz="1600" b="1" i="1">
                <a:solidFill>
                  <a:schemeClr val="tx1"/>
                </a:solidFill>
                <a:latin typeface="Arial" pitchFamily="34" charset="0"/>
              </a:defRPr>
            </a:lvl8pPr>
            <a:lvl9pPr marL="3886200" indent="-228600" eaLnBrk="0" fontAlgn="base" hangingPunct="0">
              <a:spcBef>
                <a:spcPct val="0"/>
              </a:spcBef>
              <a:spcAft>
                <a:spcPct val="0"/>
              </a:spcAft>
              <a:defRPr sz="1600" b="1" i="1">
                <a:solidFill>
                  <a:schemeClr val="tx1"/>
                </a:solidFill>
                <a:latin typeface="Arial" pitchFamily="34" charset="0"/>
              </a:defRPr>
            </a:lvl9pPr>
          </a:lstStyle>
          <a:p>
            <a:pPr eaLnBrk="1" hangingPunct="1">
              <a:defRPr/>
            </a:pPr>
            <a:r>
              <a:rPr kumimoji="1" lang="en-US" altLang="zh-TW" i="0" dirty="0">
                <a:solidFill>
                  <a:srgbClr val="0000FF"/>
                </a:solidFill>
                <a:latin typeface="+mn-lt"/>
                <a:ea typeface="PMingLiU" pitchFamily="18" charset="-120"/>
              </a:rPr>
              <a:t>Strategic </a:t>
            </a:r>
          </a:p>
          <a:p>
            <a:pPr eaLnBrk="1" hangingPunct="1">
              <a:defRPr/>
            </a:pPr>
            <a:r>
              <a:rPr kumimoji="1" lang="en-US" altLang="zh-TW" i="0" dirty="0">
                <a:solidFill>
                  <a:srgbClr val="0000FF"/>
                </a:solidFill>
                <a:latin typeface="+mn-lt"/>
                <a:ea typeface="PMingLiU" pitchFamily="18" charset="-120"/>
              </a:rPr>
              <a:t>Planning</a:t>
            </a:r>
          </a:p>
        </p:txBody>
      </p:sp>
      <p:sp>
        <p:nvSpPr>
          <p:cNvPr id="29712" name="Text Box 17"/>
          <p:cNvSpPr txBox="1">
            <a:spLocks noChangeArrowheads="1"/>
          </p:cNvSpPr>
          <p:nvPr/>
        </p:nvSpPr>
        <p:spPr bwMode="auto">
          <a:xfrm>
            <a:off x="5410200" y="2969072"/>
            <a:ext cx="143494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b="1" i="1">
                <a:solidFill>
                  <a:schemeClr val="tx1"/>
                </a:solidFill>
                <a:latin typeface="Arial" pitchFamily="34" charset="0"/>
              </a:defRPr>
            </a:lvl1pPr>
            <a:lvl2pPr marL="742950" indent="-285750" eaLnBrk="0" hangingPunct="0">
              <a:defRPr sz="1600" b="1" i="1">
                <a:solidFill>
                  <a:schemeClr val="tx1"/>
                </a:solidFill>
                <a:latin typeface="Arial" pitchFamily="34" charset="0"/>
              </a:defRPr>
            </a:lvl2pPr>
            <a:lvl3pPr marL="1143000" indent="-228600" eaLnBrk="0" hangingPunct="0">
              <a:defRPr sz="1600" b="1" i="1">
                <a:solidFill>
                  <a:schemeClr val="tx1"/>
                </a:solidFill>
                <a:latin typeface="Arial" pitchFamily="34" charset="0"/>
              </a:defRPr>
            </a:lvl3pPr>
            <a:lvl4pPr marL="1600200" indent="-228600" eaLnBrk="0" hangingPunct="0">
              <a:defRPr sz="1600" b="1" i="1">
                <a:solidFill>
                  <a:schemeClr val="tx1"/>
                </a:solidFill>
                <a:latin typeface="Arial" pitchFamily="34" charset="0"/>
              </a:defRPr>
            </a:lvl4pPr>
            <a:lvl5pPr marL="2057400" indent="-228600" eaLnBrk="0" hangingPunct="0">
              <a:defRPr sz="1600" b="1" i="1">
                <a:solidFill>
                  <a:schemeClr val="tx1"/>
                </a:solidFill>
                <a:latin typeface="Arial" pitchFamily="34" charset="0"/>
              </a:defRPr>
            </a:lvl5pPr>
            <a:lvl6pPr marL="2514600" indent="-228600" eaLnBrk="0" fontAlgn="base" hangingPunct="0">
              <a:spcBef>
                <a:spcPct val="0"/>
              </a:spcBef>
              <a:spcAft>
                <a:spcPct val="0"/>
              </a:spcAft>
              <a:defRPr sz="1600" b="1" i="1">
                <a:solidFill>
                  <a:schemeClr val="tx1"/>
                </a:solidFill>
                <a:latin typeface="Arial" pitchFamily="34" charset="0"/>
              </a:defRPr>
            </a:lvl6pPr>
            <a:lvl7pPr marL="2971800" indent="-228600" eaLnBrk="0" fontAlgn="base" hangingPunct="0">
              <a:spcBef>
                <a:spcPct val="0"/>
              </a:spcBef>
              <a:spcAft>
                <a:spcPct val="0"/>
              </a:spcAft>
              <a:defRPr sz="1600" b="1" i="1">
                <a:solidFill>
                  <a:schemeClr val="tx1"/>
                </a:solidFill>
                <a:latin typeface="Arial" pitchFamily="34" charset="0"/>
              </a:defRPr>
            </a:lvl7pPr>
            <a:lvl8pPr marL="3429000" indent="-228600" eaLnBrk="0" fontAlgn="base" hangingPunct="0">
              <a:spcBef>
                <a:spcPct val="0"/>
              </a:spcBef>
              <a:spcAft>
                <a:spcPct val="0"/>
              </a:spcAft>
              <a:defRPr sz="1600" b="1" i="1">
                <a:solidFill>
                  <a:schemeClr val="tx1"/>
                </a:solidFill>
                <a:latin typeface="Arial" pitchFamily="34" charset="0"/>
              </a:defRPr>
            </a:lvl8pPr>
            <a:lvl9pPr marL="3886200" indent="-228600" eaLnBrk="0" fontAlgn="base" hangingPunct="0">
              <a:spcBef>
                <a:spcPct val="0"/>
              </a:spcBef>
              <a:spcAft>
                <a:spcPct val="0"/>
              </a:spcAft>
              <a:defRPr sz="1600" b="1" i="1">
                <a:solidFill>
                  <a:schemeClr val="tx1"/>
                </a:solidFill>
                <a:latin typeface="Arial" pitchFamily="34" charset="0"/>
              </a:defRPr>
            </a:lvl9pPr>
          </a:lstStyle>
          <a:p>
            <a:pPr eaLnBrk="1" hangingPunct="1">
              <a:defRPr/>
            </a:pPr>
            <a:r>
              <a:rPr kumimoji="1" lang="en-US" altLang="zh-TW" i="0" dirty="0">
                <a:solidFill>
                  <a:srgbClr val="0000FF"/>
                </a:solidFill>
                <a:latin typeface="+mn-lt"/>
                <a:ea typeface="PMingLiU" pitchFamily="18" charset="-120"/>
              </a:rPr>
              <a:t>Market </a:t>
            </a:r>
          </a:p>
          <a:p>
            <a:pPr eaLnBrk="1" hangingPunct="1">
              <a:defRPr/>
            </a:pPr>
            <a:r>
              <a:rPr kumimoji="1" lang="en-US" altLang="zh-TW" i="0" dirty="0">
                <a:solidFill>
                  <a:srgbClr val="0000FF"/>
                </a:solidFill>
                <a:latin typeface="+mn-lt"/>
                <a:ea typeface="PMingLiU" pitchFamily="18" charset="-120"/>
              </a:rPr>
              <a:t>Development I</a:t>
            </a:r>
          </a:p>
        </p:txBody>
      </p:sp>
      <p:sp>
        <p:nvSpPr>
          <p:cNvPr id="29713" name="Text Box 18"/>
          <p:cNvSpPr txBox="1">
            <a:spLocks noChangeArrowheads="1"/>
          </p:cNvSpPr>
          <p:nvPr/>
        </p:nvSpPr>
        <p:spPr bwMode="auto">
          <a:xfrm>
            <a:off x="6477001" y="2011364"/>
            <a:ext cx="148944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6600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b="1" i="1">
                <a:solidFill>
                  <a:schemeClr val="tx1"/>
                </a:solidFill>
                <a:latin typeface="Arial" pitchFamily="34" charset="0"/>
              </a:defRPr>
            </a:lvl1pPr>
            <a:lvl2pPr marL="742950" indent="-285750" eaLnBrk="0" hangingPunct="0">
              <a:defRPr sz="1600" b="1" i="1">
                <a:solidFill>
                  <a:schemeClr val="tx1"/>
                </a:solidFill>
                <a:latin typeface="Arial" pitchFamily="34" charset="0"/>
              </a:defRPr>
            </a:lvl2pPr>
            <a:lvl3pPr marL="1143000" indent="-228600" eaLnBrk="0" hangingPunct="0">
              <a:defRPr sz="1600" b="1" i="1">
                <a:solidFill>
                  <a:schemeClr val="tx1"/>
                </a:solidFill>
                <a:latin typeface="Arial" pitchFamily="34" charset="0"/>
              </a:defRPr>
            </a:lvl3pPr>
            <a:lvl4pPr marL="1600200" indent="-228600" eaLnBrk="0" hangingPunct="0">
              <a:defRPr sz="1600" b="1" i="1">
                <a:solidFill>
                  <a:schemeClr val="tx1"/>
                </a:solidFill>
                <a:latin typeface="Arial" pitchFamily="34" charset="0"/>
              </a:defRPr>
            </a:lvl4pPr>
            <a:lvl5pPr marL="2057400" indent="-228600" eaLnBrk="0" hangingPunct="0">
              <a:defRPr sz="1600" b="1" i="1">
                <a:solidFill>
                  <a:schemeClr val="tx1"/>
                </a:solidFill>
                <a:latin typeface="Arial" pitchFamily="34" charset="0"/>
              </a:defRPr>
            </a:lvl5pPr>
            <a:lvl6pPr marL="2514600" indent="-228600" eaLnBrk="0" fontAlgn="base" hangingPunct="0">
              <a:spcBef>
                <a:spcPct val="0"/>
              </a:spcBef>
              <a:spcAft>
                <a:spcPct val="0"/>
              </a:spcAft>
              <a:defRPr sz="1600" b="1" i="1">
                <a:solidFill>
                  <a:schemeClr val="tx1"/>
                </a:solidFill>
                <a:latin typeface="Arial" pitchFamily="34" charset="0"/>
              </a:defRPr>
            </a:lvl6pPr>
            <a:lvl7pPr marL="2971800" indent="-228600" eaLnBrk="0" fontAlgn="base" hangingPunct="0">
              <a:spcBef>
                <a:spcPct val="0"/>
              </a:spcBef>
              <a:spcAft>
                <a:spcPct val="0"/>
              </a:spcAft>
              <a:defRPr sz="1600" b="1" i="1">
                <a:solidFill>
                  <a:schemeClr val="tx1"/>
                </a:solidFill>
                <a:latin typeface="Arial" pitchFamily="34" charset="0"/>
              </a:defRPr>
            </a:lvl7pPr>
            <a:lvl8pPr marL="3429000" indent="-228600" eaLnBrk="0" fontAlgn="base" hangingPunct="0">
              <a:spcBef>
                <a:spcPct val="0"/>
              </a:spcBef>
              <a:spcAft>
                <a:spcPct val="0"/>
              </a:spcAft>
              <a:defRPr sz="1600" b="1" i="1">
                <a:solidFill>
                  <a:schemeClr val="tx1"/>
                </a:solidFill>
                <a:latin typeface="Arial" pitchFamily="34" charset="0"/>
              </a:defRPr>
            </a:lvl8pPr>
            <a:lvl9pPr marL="3886200" indent="-228600" eaLnBrk="0" fontAlgn="base" hangingPunct="0">
              <a:spcBef>
                <a:spcPct val="0"/>
              </a:spcBef>
              <a:spcAft>
                <a:spcPct val="0"/>
              </a:spcAft>
              <a:defRPr sz="1600" b="1" i="1">
                <a:solidFill>
                  <a:schemeClr val="tx1"/>
                </a:solidFill>
                <a:latin typeface="Arial" pitchFamily="34" charset="0"/>
              </a:defRPr>
            </a:lvl9pPr>
          </a:lstStyle>
          <a:p>
            <a:pPr eaLnBrk="1" hangingPunct="1">
              <a:defRPr/>
            </a:pPr>
            <a:r>
              <a:rPr kumimoji="1" lang="en-US" altLang="zh-TW" i="0" dirty="0">
                <a:solidFill>
                  <a:srgbClr val="0000FF"/>
                </a:solidFill>
                <a:latin typeface="+mn-lt"/>
                <a:ea typeface="PMingLiU" pitchFamily="18" charset="-120"/>
              </a:rPr>
              <a:t>Market</a:t>
            </a:r>
          </a:p>
          <a:p>
            <a:pPr eaLnBrk="1" hangingPunct="1">
              <a:defRPr/>
            </a:pPr>
            <a:r>
              <a:rPr kumimoji="1" lang="en-US" altLang="zh-TW" i="0" dirty="0">
                <a:solidFill>
                  <a:srgbClr val="0000FF"/>
                </a:solidFill>
                <a:latin typeface="+mn-lt"/>
                <a:ea typeface="PMingLiU" pitchFamily="18" charset="-120"/>
              </a:rPr>
              <a:t>Development II</a:t>
            </a:r>
          </a:p>
        </p:txBody>
      </p:sp>
      <p:sp>
        <p:nvSpPr>
          <p:cNvPr id="29714" name="Text Box 19"/>
          <p:cNvSpPr txBox="1">
            <a:spLocks noChangeArrowheads="1"/>
          </p:cNvSpPr>
          <p:nvPr/>
        </p:nvSpPr>
        <p:spPr bwMode="auto">
          <a:xfrm>
            <a:off x="5486400" y="2544764"/>
            <a:ext cx="95648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b="1" i="1">
                <a:solidFill>
                  <a:schemeClr val="tx1"/>
                </a:solidFill>
                <a:latin typeface="Arial" pitchFamily="34" charset="0"/>
              </a:defRPr>
            </a:lvl1pPr>
            <a:lvl2pPr marL="742950" indent="-285750" eaLnBrk="0" hangingPunct="0">
              <a:defRPr sz="1600" b="1" i="1">
                <a:solidFill>
                  <a:schemeClr val="tx1"/>
                </a:solidFill>
                <a:latin typeface="Arial" pitchFamily="34" charset="0"/>
              </a:defRPr>
            </a:lvl2pPr>
            <a:lvl3pPr marL="1143000" indent="-228600" eaLnBrk="0" hangingPunct="0">
              <a:defRPr sz="1600" b="1" i="1">
                <a:solidFill>
                  <a:schemeClr val="tx1"/>
                </a:solidFill>
                <a:latin typeface="Arial" pitchFamily="34" charset="0"/>
              </a:defRPr>
            </a:lvl3pPr>
            <a:lvl4pPr marL="1600200" indent="-228600" eaLnBrk="0" hangingPunct="0">
              <a:defRPr sz="1600" b="1" i="1">
                <a:solidFill>
                  <a:schemeClr val="tx1"/>
                </a:solidFill>
                <a:latin typeface="Arial" pitchFamily="34" charset="0"/>
              </a:defRPr>
            </a:lvl4pPr>
            <a:lvl5pPr marL="2057400" indent="-228600" eaLnBrk="0" hangingPunct="0">
              <a:defRPr sz="1600" b="1" i="1">
                <a:solidFill>
                  <a:schemeClr val="tx1"/>
                </a:solidFill>
                <a:latin typeface="Arial" pitchFamily="34" charset="0"/>
              </a:defRPr>
            </a:lvl5pPr>
            <a:lvl6pPr marL="2514600" indent="-228600" eaLnBrk="0" fontAlgn="base" hangingPunct="0">
              <a:spcBef>
                <a:spcPct val="0"/>
              </a:spcBef>
              <a:spcAft>
                <a:spcPct val="0"/>
              </a:spcAft>
              <a:defRPr sz="1600" b="1" i="1">
                <a:solidFill>
                  <a:schemeClr val="tx1"/>
                </a:solidFill>
                <a:latin typeface="Arial" pitchFamily="34" charset="0"/>
              </a:defRPr>
            </a:lvl6pPr>
            <a:lvl7pPr marL="2971800" indent="-228600" eaLnBrk="0" fontAlgn="base" hangingPunct="0">
              <a:spcBef>
                <a:spcPct val="0"/>
              </a:spcBef>
              <a:spcAft>
                <a:spcPct val="0"/>
              </a:spcAft>
              <a:defRPr sz="1600" b="1" i="1">
                <a:solidFill>
                  <a:schemeClr val="tx1"/>
                </a:solidFill>
                <a:latin typeface="Arial" pitchFamily="34" charset="0"/>
              </a:defRPr>
            </a:lvl7pPr>
            <a:lvl8pPr marL="3429000" indent="-228600" eaLnBrk="0" fontAlgn="base" hangingPunct="0">
              <a:spcBef>
                <a:spcPct val="0"/>
              </a:spcBef>
              <a:spcAft>
                <a:spcPct val="0"/>
              </a:spcAft>
              <a:defRPr sz="1600" b="1" i="1">
                <a:solidFill>
                  <a:schemeClr val="tx1"/>
                </a:solidFill>
                <a:latin typeface="Arial" pitchFamily="34" charset="0"/>
              </a:defRPr>
            </a:lvl8pPr>
            <a:lvl9pPr marL="3886200" indent="-228600" eaLnBrk="0" fontAlgn="base" hangingPunct="0">
              <a:spcBef>
                <a:spcPct val="0"/>
              </a:spcBef>
              <a:spcAft>
                <a:spcPct val="0"/>
              </a:spcAft>
              <a:defRPr sz="1600" b="1" i="1">
                <a:solidFill>
                  <a:schemeClr val="tx1"/>
                </a:solidFill>
                <a:latin typeface="Arial" pitchFamily="34" charset="0"/>
              </a:defRPr>
            </a:lvl9pPr>
          </a:lstStyle>
          <a:p>
            <a:pPr eaLnBrk="1" hangingPunct="1">
              <a:defRPr/>
            </a:pPr>
            <a:r>
              <a:rPr kumimoji="1" lang="en-US" altLang="zh-TW" i="0" dirty="0">
                <a:solidFill>
                  <a:srgbClr val="0000FF"/>
                </a:solidFill>
                <a:latin typeface="+mn-lt"/>
                <a:ea typeface="PMingLiU" pitchFamily="18" charset="-120"/>
              </a:rPr>
              <a:t>Pilot Test</a:t>
            </a:r>
          </a:p>
        </p:txBody>
      </p:sp>
      <p:sp>
        <p:nvSpPr>
          <p:cNvPr id="29715" name="Text Box 20"/>
          <p:cNvSpPr txBox="1">
            <a:spLocks noChangeArrowheads="1"/>
          </p:cNvSpPr>
          <p:nvPr/>
        </p:nvSpPr>
        <p:spPr bwMode="auto">
          <a:xfrm>
            <a:off x="7924800" y="1600201"/>
            <a:ext cx="117121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6600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b="1" i="1">
                <a:solidFill>
                  <a:schemeClr val="tx1"/>
                </a:solidFill>
                <a:latin typeface="Arial" pitchFamily="34" charset="0"/>
              </a:defRPr>
            </a:lvl1pPr>
            <a:lvl2pPr marL="742950" indent="-285750" eaLnBrk="0" hangingPunct="0">
              <a:defRPr sz="1600" b="1" i="1">
                <a:solidFill>
                  <a:schemeClr val="tx1"/>
                </a:solidFill>
                <a:latin typeface="Arial" pitchFamily="34" charset="0"/>
              </a:defRPr>
            </a:lvl2pPr>
            <a:lvl3pPr marL="1143000" indent="-228600" eaLnBrk="0" hangingPunct="0">
              <a:defRPr sz="1600" b="1" i="1">
                <a:solidFill>
                  <a:schemeClr val="tx1"/>
                </a:solidFill>
                <a:latin typeface="Arial" pitchFamily="34" charset="0"/>
              </a:defRPr>
            </a:lvl3pPr>
            <a:lvl4pPr marL="1600200" indent="-228600" eaLnBrk="0" hangingPunct="0">
              <a:defRPr sz="1600" b="1" i="1">
                <a:solidFill>
                  <a:schemeClr val="tx1"/>
                </a:solidFill>
                <a:latin typeface="Arial" pitchFamily="34" charset="0"/>
              </a:defRPr>
            </a:lvl4pPr>
            <a:lvl5pPr marL="2057400" indent="-228600" eaLnBrk="0" hangingPunct="0">
              <a:defRPr sz="1600" b="1" i="1">
                <a:solidFill>
                  <a:schemeClr val="tx1"/>
                </a:solidFill>
                <a:latin typeface="Arial" pitchFamily="34" charset="0"/>
              </a:defRPr>
            </a:lvl5pPr>
            <a:lvl6pPr marL="2514600" indent="-228600" eaLnBrk="0" fontAlgn="base" hangingPunct="0">
              <a:spcBef>
                <a:spcPct val="0"/>
              </a:spcBef>
              <a:spcAft>
                <a:spcPct val="0"/>
              </a:spcAft>
              <a:defRPr sz="1600" b="1" i="1">
                <a:solidFill>
                  <a:schemeClr val="tx1"/>
                </a:solidFill>
                <a:latin typeface="Arial" pitchFamily="34" charset="0"/>
              </a:defRPr>
            </a:lvl6pPr>
            <a:lvl7pPr marL="2971800" indent="-228600" eaLnBrk="0" fontAlgn="base" hangingPunct="0">
              <a:spcBef>
                <a:spcPct val="0"/>
              </a:spcBef>
              <a:spcAft>
                <a:spcPct val="0"/>
              </a:spcAft>
              <a:defRPr sz="1600" b="1" i="1">
                <a:solidFill>
                  <a:schemeClr val="tx1"/>
                </a:solidFill>
                <a:latin typeface="Arial" pitchFamily="34" charset="0"/>
              </a:defRPr>
            </a:lvl7pPr>
            <a:lvl8pPr marL="3429000" indent="-228600" eaLnBrk="0" fontAlgn="base" hangingPunct="0">
              <a:spcBef>
                <a:spcPct val="0"/>
              </a:spcBef>
              <a:spcAft>
                <a:spcPct val="0"/>
              </a:spcAft>
              <a:defRPr sz="1600" b="1" i="1">
                <a:solidFill>
                  <a:schemeClr val="tx1"/>
                </a:solidFill>
                <a:latin typeface="Arial" pitchFamily="34" charset="0"/>
              </a:defRPr>
            </a:lvl8pPr>
            <a:lvl9pPr marL="3886200" indent="-228600" eaLnBrk="0" fontAlgn="base" hangingPunct="0">
              <a:spcBef>
                <a:spcPct val="0"/>
              </a:spcBef>
              <a:spcAft>
                <a:spcPct val="0"/>
              </a:spcAft>
              <a:defRPr sz="1600" b="1" i="1">
                <a:solidFill>
                  <a:schemeClr val="tx1"/>
                </a:solidFill>
                <a:latin typeface="Arial" pitchFamily="34" charset="0"/>
              </a:defRPr>
            </a:lvl9pPr>
          </a:lstStyle>
          <a:p>
            <a:pPr eaLnBrk="1" hangingPunct="1">
              <a:defRPr/>
            </a:pPr>
            <a:r>
              <a:rPr kumimoji="1" lang="en-US" altLang="zh-TW" i="0" dirty="0">
                <a:solidFill>
                  <a:srgbClr val="0000FF"/>
                </a:solidFill>
                <a:latin typeface="+mn-lt"/>
                <a:ea typeface="PMingLiU" pitchFamily="18" charset="-120"/>
              </a:rPr>
              <a:t>Mass </a:t>
            </a:r>
          </a:p>
          <a:p>
            <a:pPr eaLnBrk="1" hangingPunct="1">
              <a:defRPr/>
            </a:pPr>
            <a:r>
              <a:rPr kumimoji="1" lang="en-US" altLang="zh-TW" i="0" dirty="0">
                <a:solidFill>
                  <a:srgbClr val="0000FF"/>
                </a:solidFill>
                <a:latin typeface="+mn-lt"/>
                <a:ea typeface="PMingLiU" pitchFamily="18" charset="-120"/>
              </a:rPr>
              <a:t>Production </a:t>
            </a:r>
          </a:p>
        </p:txBody>
      </p:sp>
      <p:sp>
        <p:nvSpPr>
          <p:cNvPr id="51220" name="Line 21"/>
          <p:cNvSpPr>
            <a:spLocks noChangeShapeType="1"/>
          </p:cNvSpPr>
          <p:nvPr/>
        </p:nvSpPr>
        <p:spPr bwMode="auto">
          <a:xfrm flipV="1">
            <a:off x="8763000" y="3733800"/>
            <a:ext cx="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9717" name="Text Box 22"/>
          <p:cNvSpPr txBox="1">
            <a:spLocks noChangeArrowheads="1"/>
          </p:cNvSpPr>
          <p:nvPr/>
        </p:nvSpPr>
        <p:spPr bwMode="auto">
          <a:xfrm>
            <a:off x="8382001" y="4173538"/>
            <a:ext cx="60144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b="1" i="1">
                <a:solidFill>
                  <a:schemeClr val="tx1"/>
                </a:solidFill>
                <a:latin typeface="Arial" pitchFamily="34" charset="0"/>
              </a:defRPr>
            </a:lvl1pPr>
            <a:lvl2pPr marL="742950" indent="-285750" eaLnBrk="0" hangingPunct="0">
              <a:defRPr sz="1600" b="1" i="1">
                <a:solidFill>
                  <a:schemeClr val="tx1"/>
                </a:solidFill>
                <a:latin typeface="Arial" pitchFamily="34" charset="0"/>
              </a:defRPr>
            </a:lvl2pPr>
            <a:lvl3pPr marL="1143000" indent="-228600" eaLnBrk="0" hangingPunct="0">
              <a:defRPr sz="1600" b="1" i="1">
                <a:solidFill>
                  <a:schemeClr val="tx1"/>
                </a:solidFill>
                <a:latin typeface="Arial" pitchFamily="34" charset="0"/>
              </a:defRPr>
            </a:lvl3pPr>
            <a:lvl4pPr marL="1600200" indent="-228600" eaLnBrk="0" hangingPunct="0">
              <a:defRPr sz="1600" b="1" i="1">
                <a:solidFill>
                  <a:schemeClr val="tx1"/>
                </a:solidFill>
                <a:latin typeface="Arial" pitchFamily="34" charset="0"/>
              </a:defRPr>
            </a:lvl4pPr>
            <a:lvl5pPr marL="2057400" indent="-228600" eaLnBrk="0" hangingPunct="0">
              <a:defRPr sz="1600" b="1" i="1">
                <a:solidFill>
                  <a:schemeClr val="tx1"/>
                </a:solidFill>
                <a:latin typeface="Arial" pitchFamily="34" charset="0"/>
              </a:defRPr>
            </a:lvl5pPr>
            <a:lvl6pPr marL="2514600" indent="-228600" eaLnBrk="0" fontAlgn="base" hangingPunct="0">
              <a:spcBef>
                <a:spcPct val="0"/>
              </a:spcBef>
              <a:spcAft>
                <a:spcPct val="0"/>
              </a:spcAft>
              <a:defRPr sz="1600" b="1" i="1">
                <a:solidFill>
                  <a:schemeClr val="tx1"/>
                </a:solidFill>
                <a:latin typeface="Arial" pitchFamily="34" charset="0"/>
              </a:defRPr>
            </a:lvl6pPr>
            <a:lvl7pPr marL="2971800" indent="-228600" eaLnBrk="0" fontAlgn="base" hangingPunct="0">
              <a:spcBef>
                <a:spcPct val="0"/>
              </a:spcBef>
              <a:spcAft>
                <a:spcPct val="0"/>
              </a:spcAft>
              <a:defRPr sz="1600" b="1" i="1">
                <a:solidFill>
                  <a:schemeClr val="tx1"/>
                </a:solidFill>
                <a:latin typeface="Arial" pitchFamily="34" charset="0"/>
              </a:defRPr>
            </a:lvl7pPr>
            <a:lvl8pPr marL="3429000" indent="-228600" eaLnBrk="0" fontAlgn="base" hangingPunct="0">
              <a:spcBef>
                <a:spcPct val="0"/>
              </a:spcBef>
              <a:spcAft>
                <a:spcPct val="0"/>
              </a:spcAft>
              <a:defRPr sz="1600" b="1" i="1">
                <a:solidFill>
                  <a:schemeClr val="tx1"/>
                </a:solidFill>
                <a:latin typeface="Arial" pitchFamily="34" charset="0"/>
              </a:defRPr>
            </a:lvl8pPr>
            <a:lvl9pPr marL="3886200" indent="-228600" eaLnBrk="0" fontAlgn="base" hangingPunct="0">
              <a:spcBef>
                <a:spcPct val="0"/>
              </a:spcBef>
              <a:spcAft>
                <a:spcPct val="0"/>
              </a:spcAft>
              <a:defRPr sz="1600" b="1" i="1">
                <a:solidFill>
                  <a:schemeClr val="tx1"/>
                </a:solidFill>
                <a:latin typeface="Arial" pitchFamily="34" charset="0"/>
              </a:defRPr>
            </a:lvl9pPr>
          </a:lstStyle>
          <a:p>
            <a:pPr eaLnBrk="1" hangingPunct="1">
              <a:defRPr/>
            </a:pPr>
            <a:r>
              <a:rPr kumimoji="1" lang="en-US" altLang="zh-TW" i="0" dirty="0">
                <a:latin typeface="+mn-lt"/>
                <a:ea typeface="PMingLiU" pitchFamily="18" charset="-120"/>
              </a:rPr>
              <a:t>2019</a:t>
            </a:r>
          </a:p>
        </p:txBody>
      </p:sp>
      <p:sp>
        <p:nvSpPr>
          <p:cNvPr id="29718" name="Text Box 25"/>
          <p:cNvSpPr txBox="1">
            <a:spLocks noChangeArrowheads="1"/>
          </p:cNvSpPr>
          <p:nvPr/>
        </p:nvSpPr>
        <p:spPr bwMode="auto">
          <a:xfrm>
            <a:off x="6705600" y="2697164"/>
            <a:ext cx="117121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6600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b="1" i="1">
                <a:solidFill>
                  <a:schemeClr val="tx1"/>
                </a:solidFill>
                <a:latin typeface="Arial" pitchFamily="34" charset="0"/>
              </a:defRPr>
            </a:lvl1pPr>
            <a:lvl2pPr marL="742950" indent="-285750" eaLnBrk="0" hangingPunct="0">
              <a:defRPr sz="1600" b="1" i="1">
                <a:solidFill>
                  <a:schemeClr val="tx1"/>
                </a:solidFill>
                <a:latin typeface="Arial" pitchFamily="34" charset="0"/>
              </a:defRPr>
            </a:lvl2pPr>
            <a:lvl3pPr marL="1143000" indent="-228600" eaLnBrk="0" hangingPunct="0">
              <a:defRPr sz="1600" b="1" i="1">
                <a:solidFill>
                  <a:schemeClr val="tx1"/>
                </a:solidFill>
                <a:latin typeface="Arial" pitchFamily="34" charset="0"/>
              </a:defRPr>
            </a:lvl3pPr>
            <a:lvl4pPr marL="1600200" indent="-228600" eaLnBrk="0" hangingPunct="0">
              <a:defRPr sz="1600" b="1" i="1">
                <a:solidFill>
                  <a:schemeClr val="tx1"/>
                </a:solidFill>
                <a:latin typeface="Arial" pitchFamily="34" charset="0"/>
              </a:defRPr>
            </a:lvl4pPr>
            <a:lvl5pPr marL="2057400" indent="-228600" eaLnBrk="0" hangingPunct="0">
              <a:defRPr sz="1600" b="1" i="1">
                <a:solidFill>
                  <a:schemeClr val="tx1"/>
                </a:solidFill>
                <a:latin typeface="Arial" pitchFamily="34" charset="0"/>
              </a:defRPr>
            </a:lvl5pPr>
            <a:lvl6pPr marL="2514600" indent="-228600" eaLnBrk="0" fontAlgn="base" hangingPunct="0">
              <a:spcBef>
                <a:spcPct val="0"/>
              </a:spcBef>
              <a:spcAft>
                <a:spcPct val="0"/>
              </a:spcAft>
              <a:defRPr sz="1600" b="1" i="1">
                <a:solidFill>
                  <a:schemeClr val="tx1"/>
                </a:solidFill>
                <a:latin typeface="Arial" pitchFamily="34" charset="0"/>
              </a:defRPr>
            </a:lvl6pPr>
            <a:lvl7pPr marL="2971800" indent="-228600" eaLnBrk="0" fontAlgn="base" hangingPunct="0">
              <a:spcBef>
                <a:spcPct val="0"/>
              </a:spcBef>
              <a:spcAft>
                <a:spcPct val="0"/>
              </a:spcAft>
              <a:defRPr sz="1600" b="1" i="1">
                <a:solidFill>
                  <a:schemeClr val="tx1"/>
                </a:solidFill>
                <a:latin typeface="Arial" pitchFamily="34" charset="0"/>
              </a:defRPr>
            </a:lvl7pPr>
            <a:lvl8pPr marL="3429000" indent="-228600" eaLnBrk="0" fontAlgn="base" hangingPunct="0">
              <a:spcBef>
                <a:spcPct val="0"/>
              </a:spcBef>
              <a:spcAft>
                <a:spcPct val="0"/>
              </a:spcAft>
              <a:defRPr sz="1600" b="1" i="1">
                <a:solidFill>
                  <a:schemeClr val="tx1"/>
                </a:solidFill>
                <a:latin typeface="Arial" pitchFamily="34" charset="0"/>
              </a:defRPr>
            </a:lvl8pPr>
            <a:lvl9pPr marL="3886200" indent="-228600" eaLnBrk="0" fontAlgn="base" hangingPunct="0">
              <a:spcBef>
                <a:spcPct val="0"/>
              </a:spcBef>
              <a:spcAft>
                <a:spcPct val="0"/>
              </a:spcAft>
              <a:defRPr sz="1600" b="1" i="1">
                <a:solidFill>
                  <a:schemeClr val="tx1"/>
                </a:solidFill>
                <a:latin typeface="Arial" pitchFamily="34" charset="0"/>
              </a:defRPr>
            </a:lvl9pPr>
          </a:lstStyle>
          <a:p>
            <a:pPr eaLnBrk="1" hangingPunct="1">
              <a:defRPr/>
            </a:pPr>
            <a:r>
              <a:rPr kumimoji="1" lang="en-US" altLang="zh-TW" i="0" dirty="0">
                <a:solidFill>
                  <a:srgbClr val="0000FF"/>
                </a:solidFill>
                <a:latin typeface="+mn-lt"/>
                <a:ea typeface="PMingLiU" pitchFamily="18" charset="-120"/>
              </a:rPr>
              <a:t>Ramp Up</a:t>
            </a:r>
          </a:p>
          <a:p>
            <a:pPr eaLnBrk="1" hangingPunct="1">
              <a:defRPr/>
            </a:pPr>
            <a:r>
              <a:rPr kumimoji="1" lang="en-US" altLang="zh-TW" i="0" dirty="0">
                <a:solidFill>
                  <a:srgbClr val="0000FF"/>
                </a:solidFill>
                <a:latin typeface="+mn-lt"/>
                <a:ea typeface="PMingLiU" pitchFamily="18" charset="-120"/>
              </a:rPr>
              <a:t>Production </a:t>
            </a:r>
          </a:p>
        </p:txBody>
      </p:sp>
      <p:sp>
        <p:nvSpPr>
          <p:cNvPr id="29719" name="Text Box 28"/>
          <p:cNvSpPr txBox="1">
            <a:spLocks noChangeArrowheads="1"/>
          </p:cNvSpPr>
          <p:nvPr/>
        </p:nvSpPr>
        <p:spPr bwMode="auto">
          <a:xfrm>
            <a:off x="2089150" y="2590801"/>
            <a:ext cx="111973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b="1" i="1">
                <a:solidFill>
                  <a:schemeClr val="tx1"/>
                </a:solidFill>
                <a:latin typeface="Arial" pitchFamily="34" charset="0"/>
              </a:defRPr>
            </a:lvl1pPr>
            <a:lvl2pPr marL="742950" indent="-285750" eaLnBrk="0" hangingPunct="0">
              <a:defRPr sz="1600" b="1" i="1">
                <a:solidFill>
                  <a:schemeClr val="tx1"/>
                </a:solidFill>
                <a:latin typeface="Arial" pitchFamily="34" charset="0"/>
              </a:defRPr>
            </a:lvl2pPr>
            <a:lvl3pPr marL="1143000" indent="-228600" eaLnBrk="0" hangingPunct="0">
              <a:defRPr sz="1600" b="1" i="1">
                <a:solidFill>
                  <a:schemeClr val="tx1"/>
                </a:solidFill>
                <a:latin typeface="Arial" pitchFamily="34" charset="0"/>
              </a:defRPr>
            </a:lvl3pPr>
            <a:lvl4pPr marL="1600200" indent="-228600" eaLnBrk="0" hangingPunct="0">
              <a:defRPr sz="1600" b="1" i="1">
                <a:solidFill>
                  <a:schemeClr val="tx1"/>
                </a:solidFill>
                <a:latin typeface="Arial" pitchFamily="34" charset="0"/>
              </a:defRPr>
            </a:lvl4pPr>
            <a:lvl5pPr marL="2057400" indent="-228600" eaLnBrk="0" hangingPunct="0">
              <a:defRPr sz="1600" b="1" i="1">
                <a:solidFill>
                  <a:schemeClr val="tx1"/>
                </a:solidFill>
                <a:latin typeface="Arial" pitchFamily="34" charset="0"/>
              </a:defRPr>
            </a:lvl5pPr>
            <a:lvl6pPr marL="2514600" indent="-228600" eaLnBrk="0" fontAlgn="base" hangingPunct="0">
              <a:spcBef>
                <a:spcPct val="0"/>
              </a:spcBef>
              <a:spcAft>
                <a:spcPct val="0"/>
              </a:spcAft>
              <a:defRPr sz="1600" b="1" i="1">
                <a:solidFill>
                  <a:schemeClr val="tx1"/>
                </a:solidFill>
                <a:latin typeface="Arial" pitchFamily="34" charset="0"/>
              </a:defRPr>
            </a:lvl6pPr>
            <a:lvl7pPr marL="2971800" indent="-228600" eaLnBrk="0" fontAlgn="base" hangingPunct="0">
              <a:spcBef>
                <a:spcPct val="0"/>
              </a:spcBef>
              <a:spcAft>
                <a:spcPct val="0"/>
              </a:spcAft>
              <a:defRPr sz="1600" b="1" i="1">
                <a:solidFill>
                  <a:schemeClr val="tx1"/>
                </a:solidFill>
                <a:latin typeface="Arial" pitchFamily="34" charset="0"/>
              </a:defRPr>
            </a:lvl7pPr>
            <a:lvl8pPr marL="3429000" indent="-228600" eaLnBrk="0" fontAlgn="base" hangingPunct="0">
              <a:spcBef>
                <a:spcPct val="0"/>
              </a:spcBef>
              <a:spcAft>
                <a:spcPct val="0"/>
              </a:spcAft>
              <a:defRPr sz="1600" b="1" i="1">
                <a:solidFill>
                  <a:schemeClr val="tx1"/>
                </a:solidFill>
                <a:latin typeface="Arial" pitchFamily="34" charset="0"/>
              </a:defRPr>
            </a:lvl8pPr>
            <a:lvl9pPr marL="3886200" indent="-228600" eaLnBrk="0" fontAlgn="base" hangingPunct="0">
              <a:spcBef>
                <a:spcPct val="0"/>
              </a:spcBef>
              <a:spcAft>
                <a:spcPct val="0"/>
              </a:spcAft>
              <a:defRPr sz="1600" b="1" i="1">
                <a:solidFill>
                  <a:schemeClr val="tx1"/>
                </a:solidFill>
                <a:latin typeface="Arial" pitchFamily="34" charset="0"/>
              </a:defRPr>
            </a:lvl9pPr>
          </a:lstStyle>
          <a:p>
            <a:pPr eaLnBrk="1" hangingPunct="1">
              <a:defRPr/>
            </a:pPr>
            <a:r>
              <a:rPr kumimoji="1" lang="en-US" altLang="zh-TW" i="0" dirty="0">
                <a:latin typeface="+mn-lt"/>
                <a:ea typeface="PMingLiU" pitchFamily="18" charset="-120"/>
              </a:rPr>
              <a:t>Operating</a:t>
            </a:r>
          </a:p>
          <a:p>
            <a:pPr eaLnBrk="1" hangingPunct="1">
              <a:defRPr/>
            </a:pPr>
            <a:r>
              <a:rPr kumimoji="1" lang="en-US" altLang="zh-TW" i="0" dirty="0">
                <a:latin typeface="+mn-lt"/>
                <a:ea typeface="PMingLiU" pitchFamily="18" charset="-120"/>
              </a:rPr>
              <a:t>Milestones</a:t>
            </a:r>
          </a:p>
        </p:txBody>
      </p:sp>
      <p:sp>
        <p:nvSpPr>
          <p:cNvPr id="29720" name="Text Box 29"/>
          <p:cNvSpPr txBox="1">
            <a:spLocks noChangeArrowheads="1"/>
          </p:cNvSpPr>
          <p:nvPr/>
        </p:nvSpPr>
        <p:spPr bwMode="auto">
          <a:xfrm>
            <a:off x="2133600" y="4953000"/>
            <a:ext cx="7924800" cy="338138"/>
          </a:xfrm>
          <a:prstGeom prst="rect">
            <a:avLst/>
          </a:prstGeom>
          <a:noFill/>
          <a:ln w="9525">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b="1" i="1">
                <a:solidFill>
                  <a:schemeClr val="tx1"/>
                </a:solidFill>
                <a:latin typeface="Arial" pitchFamily="34" charset="0"/>
              </a:defRPr>
            </a:lvl1pPr>
            <a:lvl2pPr marL="742950" indent="-285750" eaLnBrk="0" hangingPunct="0">
              <a:defRPr sz="1600" b="1" i="1">
                <a:solidFill>
                  <a:schemeClr val="tx1"/>
                </a:solidFill>
                <a:latin typeface="Arial" pitchFamily="34" charset="0"/>
              </a:defRPr>
            </a:lvl2pPr>
            <a:lvl3pPr marL="1143000" indent="-228600" eaLnBrk="0" hangingPunct="0">
              <a:defRPr sz="1600" b="1" i="1">
                <a:solidFill>
                  <a:schemeClr val="tx1"/>
                </a:solidFill>
                <a:latin typeface="Arial" pitchFamily="34" charset="0"/>
              </a:defRPr>
            </a:lvl3pPr>
            <a:lvl4pPr marL="1600200" indent="-228600" eaLnBrk="0" hangingPunct="0">
              <a:defRPr sz="1600" b="1" i="1">
                <a:solidFill>
                  <a:schemeClr val="tx1"/>
                </a:solidFill>
                <a:latin typeface="Arial" pitchFamily="34" charset="0"/>
              </a:defRPr>
            </a:lvl4pPr>
            <a:lvl5pPr marL="2057400" indent="-228600" eaLnBrk="0" hangingPunct="0">
              <a:defRPr sz="1600" b="1" i="1">
                <a:solidFill>
                  <a:schemeClr val="tx1"/>
                </a:solidFill>
                <a:latin typeface="Arial" pitchFamily="34" charset="0"/>
              </a:defRPr>
            </a:lvl5pPr>
            <a:lvl6pPr marL="2514600" indent="-228600" eaLnBrk="0" fontAlgn="base" hangingPunct="0">
              <a:spcBef>
                <a:spcPct val="0"/>
              </a:spcBef>
              <a:spcAft>
                <a:spcPct val="0"/>
              </a:spcAft>
              <a:defRPr sz="1600" b="1" i="1">
                <a:solidFill>
                  <a:schemeClr val="tx1"/>
                </a:solidFill>
                <a:latin typeface="Arial" pitchFamily="34" charset="0"/>
              </a:defRPr>
            </a:lvl6pPr>
            <a:lvl7pPr marL="2971800" indent="-228600" eaLnBrk="0" fontAlgn="base" hangingPunct="0">
              <a:spcBef>
                <a:spcPct val="0"/>
              </a:spcBef>
              <a:spcAft>
                <a:spcPct val="0"/>
              </a:spcAft>
              <a:defRPr sz="1600" b="1" i="1">
                <a:solidFill>
                  <a:schemeClr val="tx1"/>
                </a:solidFill>
                <a:latin typeface="Arial" pitchFamily="34" charset="0"/>
              </a:defRPr>
            </a:lvl7pPr>
            <a:lvl8pPr marL="3429000" indent="-228600" eaLnBrk="0" fontAlgn="base" hangingPunct="0">
              <a:spcBef>
                <a:spcPct val="0"/>
              </a:spcBef>
              <a:spcAft>
                <a:spcPct val="0"/>
              </a:spcAft>
              <a:defRPr sz="1600" b="1" i="1">
                <a:solidFill>
                  <a:schemeClr val="tx1"/>
                </a:solidFill>
                <a:latin typeface="Arial" pitchFamily="34" charset="0"/>
              </a:defRPr>
            </a:lvl8pPr>
            <a:lvl9pPr marL="3886200" indent="-228600" eaLnBrk="0" fontAlgn="base" hangingPunct="0">
              <a:spcBef>
                <a:spcPct val="0"/>
              </a:spcBef>
              <a:spcAft>
                <a:spcPct val="0"/>
              </a:spcAft>
              <a:defRPr sz="1600" b="1" i="1">
                <a:solidFill>
                  <a:schemeClr val="tx1"/>
                </a:solidFill>
                <a:latin typeface="Arial" pitchFamily="34" charset="0"/>
              </a:defRPr>
            </a:lvl9pPr>
          </a:lstStyle>
          <a:p>
            <a:pPr eaLnBrk="1" hangingPunct="1">
              <a:defRPr/>
            </a:pPr>
            <a:r>
              <a:rPr kumimoji="1" lang="en-US" altLang="zh-TW" i="0" dirty="0">
                <a:solidFill>
                  <a:srgbClr val="0000FF"/>
                </a:solidFill>
                <a:latin typeface="+mn-lt"/>
                <a:ea typeface="PMingLiU" pitchFamily="18" charset="-120"/>
              </a:rPr>
              <a:t>Burn</a:t>
            </a:r>
          </a:p>
        </p:txBody>
      </p:sp>
      <p:sp>
        <p:nvSpPr>
          <p:cNvPr id="51225" name="Line 30"/>
          <p:cNvSpPr>
            <a:spLocks noChangeShapeType="1"/>
          </p:cNvSpPr>
          <p:nvPr/>
        </p:nvSpPr>
        <p:spPr bwMode="auto">
          <a:xfrm>
            <a:off x="5410200" y="5341545"/>
            <a:ext cx="1066800" cy="0"/>
          </a:xfrm>
          <a:prstGeom prst="line">
            <a:avLst/>
          </a:prstGeom>
          <a:noFill/>
          <a:ln w="28575">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9722" name="Text Box 31"/>
          <p:cNvSpPr txBox="1">
            <a:spLocks noChangeArrowheads="1"/>
          </p:cNvSpPr>
          <p:nvPr/>
        </p:nvSpPr>
        <p:spPr bwMode="auto">
          <a:xfrm>
            <a:off x="5562600" y="5029201"/>
            <a:ext cx="71365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b="1" i="1">
                <a:solidFill>
                  <a:schemeClr val="tx1"/>
                </a:solidFill>
                <a:latin typeface="Arial" pitchFamily="34" charset="0"/>
              </a:defRPr>
            </a:lvl1pPr>
            <a:lvl2pPr marL="742950" indent="-285750" eaLnBrk="0" hangingPunct="0">
              <a:defRPr sz="1600" b="1" i="1">
                <a:solidFill>
                  <a:schemeClr val="tx1"/>
                </a:solidFill>
                <a:latin typeface="Arial" pitchFamily="34" charset="0"/>
              </a:defRPr>
            </a:lvl2pPr>
            <a:lvl3pPr marL="1143000" indent="-228600" eaLnBrk="0" hangingPunct="0">
              <a:defRPr sz="1600" b="1" i="1">
                <a:solidFill>
                  <a:schemeClr val="tx1"/>
                </a:solidFill>
                <a:latin typeface="Arial" pitchFamily="34" charset="0"/>
              </a:defRPr>
            </a:lvl3pPr>
            <a:lvl4pPr marL="1600200" indent="-228600" eaLnBrk="0" hangingPunct="0">
              <a:defRPr sz="1600" b="1" i="1">
                <a:solidFill>
                  <a:schemeClr val="tx1"/>
                </a:solidFill>
                <a:latin typeface="Arial" pitchFamily="34" charset="0"/>
              </a:defRPr>
            </a:lvl4pPr>
            <a:lvl5pPr marL="2057400" indent="-228600" eaLnBrk="0" hangingPunct="0">
              <a:defRPr sz="1600" b="1" i="1">
                <a:solidFill>
                  <a:schemeClr val="tx1"/>
                </a:solidFill>
                <a:latin typeface="Arial" pitchFamily="34" charset="0"/>
              </a:defRPr>
            </a:lvl5pPr>
            <a:lvl6pPr marL="2514600" indent="-228600" eaLnBrk="0" fontAlgn="base" hangingPunct="0">
              <a:spcBef>
                <a:spcPct val="0"/>
              </a:spcBef>
              <a:spcAft>
                <a:spcPct val="0"/>
              </a:spcAft>
              <a:defRPr sz="1600" b="1" i="1">
                <a:solidFill>
                  <a:schemeClr val="tx1"/>
                </a:solidFill>
                <a:latin typeface="Arial" pitchFamily="34" charset="0"/>
              </a:defRPr>
            </a:lvl6pPr>
            <a:lvl7pPr marL="2971800" indent="-228600" eaLnBrk="0" fontAlgn="base" hangingPunct="0">
              <a:spcBef>
                <a:spcPct val="0"/>
              </a:spcBef>
              <a:spcAft>
                <a:spcPct val="0"/>
              </a:spcAft>
              <a:defRPr sz="1600" b="1" i="1">
                <a:solidFill>
                  <a:schemeClr val="tx1"/>
                </a:solidFill>
                <a:latin typeface="Arial" pitchFamily="34" charset="0"/>
              </a:defRPr>
            </a:lvl7pPr>
            <a:lvl8pPr marL="3429000" indent="-228600" eaLnBrk="0" fontAlgn="base" hangingPunct="0">
              <a:spcBef>
                <a:spcPct val="0"/>
              </a:spcBef>
              <a:spcAft>
                <a:spcPct val="0"/>
              </a:spcAft>
              <a:defRPr sz="1600" b="1" i="1">
                <a:solidFill>
                  <a:schemeClr val="tx1"/>
                </a:solidFill>
                <a:latin typeface="Arial" pitchFamily="34" charset="0"/>
              </a:defRPr>
            </a:lvl8pPr>
            <a:lvl9pPr marL="3886200" indent="-228600" eaLnBrk="0" fontAlgn="base" hangingPunct="0">
              <a:spcBef>
                <a:spcPct val="0"/>
              </a:spcBef>
              <a:spcAft>
                <a:spcPct val="0"/>
              </a:spcAft>
              <a:defRPr sz="1600" b="1" i="1">
                <a:solidFill>
                  <a:schemeClr val="tx1"/>
                </a:solidFill>
                <a:latin typeface="Arial" pitchFamily="34" charset="0"/>
              </a:defRPr>
            </a:lvl9pPr>
          </a:lstStyle>
          <a:p>
            <a:pPr eaLnBrk="1" hangingPunct="1">
              <a:defRPr/>
            </a:pPr>
            <a:r>
              <a:rPr kumimoji="1" lang="en-US" altLang="zh-TW" i="0" dirty="0">
                <a:solidFill>
                  <a:srgbClr val="0000FF"/>
                </a:solidFill>
                <a:latin typeface="+mn-lt"/>
                <a:ea typeface="PMingLiU" pitchFamily="18" charset="-120"/>
              </a:rPr>
              <a:t>$120K</a:t>
            </a:r>
          </a:p>
        </p:txBody>
      </p:sp>
      <p:sp>
        <p:nvSpPr>
          <p:cNvPr id="51227" name="Line 32"/>
          <p:cNvSpPr>
            <a:spLocks noChangeShapeType="1"/>
          </p:cNvSpPr>
          <p:nvPr/>
        </p:nvSpPr>
        <p:spPr bwMode="auto">
          <a:xfrm>
            <a:off x="6740525" y="5349900"/>
            <a:ext cx="1371600" cy="0"/>
          </a:xfrm>
          <a:prstGeom prst="line">
            <a:avLst/>
          </a:prstGeom>
          <a:noFill/>
          <a:ln w="28575">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9724" name="Text Box 33"/>
          <p:cNvSpPr txBox="1">
            <a:spLocks noChangeArrowheads="1"/>
          </p:cNvSpPr>
          <p:nvPr/>
        </p:nvSpPr>
        <p:spPr bwMode="auto">
          <a:xfrm>
            <a:off x="6956425" y="5029201"/>
            <a:ext cx="71365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b="1" i="1">
                <a:solidFill>
                  <a:schemeClr val="tx1"/>
                </a:solidFill>
                <a:latin typeface="Arial" pitchFamily="34" charset="0"/>
              </a:defRPr>
            </a:lvl1pPr>
            <a:lvl2pPr marL="742950" indent="-285750" eaLnBrk="0" hangingPunct="0">
              <a:defRPr sz="1600" b="1" i="1">
                <a:solidFill>
                  <a:schemeClr val="tx1"/>
                </a:solidFill>
                <a:latin typeface="Arial" pitchFamily="34" charset="0"/>
              </a:defRPr>
            </a:lvl2pPr>
            <a:lvl3pPr marL="1143000" indent="-228600" eaLnBrk="0" hangingPunct="0">
              <a:defRPr sz="1600" b="1" i="1">
                <a:solidFill>
                  <a:schemeClr val="tx1"/>
                </a:solidFill>
                <a:latin typeface="Arial" pitchFamily="34" charset="0"/>
              </a:defRPr>
            </a:lvl3pPr>
            <a:lvl4pPr marL="1600200" indent="-228600" eaLnBrk="0" hangingPunct="0">
              <a:defRPr sz="1600" b="1" i="1">
                <a:solidFill>
                  <a:schemeClr val="tx1"/>
                </a:solidFill>
                <a:latin typeface="Arial" pitchFamily="34" charset="0"/>
              </a:defRPr>
            </a:lvl4pPr>
            <a:lvl5pPr marL="2057400" indent="-228600" eaLnBrk="0" hangingPunct="0">
              <a:defRPr sz="1600" b="1" i="1">
                <a:solidFill>
                  <a:schemeClr val="tx1"/>
                </a:solidFill>
                <a:latin typeface="Arial" pitchFamily="34" charset="0"/>
              </a:defRPr>
            </a:lvl5pPr>
            <a:lvl6pPr marL="2514600" indent="-228600" eaLnBrk="0" fontAlgn="base" hangingPunct="0">
              <a:spcBef>
                <a:spcPct val="0"/>
              </a:spcBef>
              <a:spcAft>
                <a:spcPct val="0"/>
              </a:spcAft>
              <a:defRPr sz="1600" b="1" i="1">
                <a:solidFill>
                  <a:schemeClr val="tx1"/>
                </a:solidFill>
                <a:latin typeface="Arial" pitchFamily="34" charset="0"/>
              </a:defRPr>
            </a:lvl6pPr>
            <a:lvl7pPr marL="2971800" indent="-228600" eaLnBrk="0" fontAlgn="base" hangingPunct="0">
              <a:spcBef>
                <a:spcPct val="0"/>
              </a:spcBef>
              <a:spcAft>
                <a:spcPct val="0"/>
              </a:spcAft>
              <a:defRPr sz="1600" b="1" i="1">
                <a:solidFill>
                  <a:schemeClr val="tx1"/>
                </a:solidFill>
                <a:latin typeface="Arial" pitchFamily="34" charset="0"/>
              </a:defRPr>
            </a:lvl7pPr>
            <a:lvl8pPr marL="3429000" indent="-228600" eaLnBrk="0" fontAlgn="base" hangingPunct="0">
              <a:spcBef>
                <a:spcPct val="0"/>
              </a:spcBef>
              <a:spcAft>
                <a:spcPct val="0"/>
              </a:spcAft>
              <a:defRPr sz="1600" b="1" i="1">
                <a:solidFill>
                  <a:schemeClr val="tx1"/>
                </a:solidFill>
                <a:latin typeface="Arial" pitchFamily="34" charset="0"/>
              </a:defRPr>
            </a:lvl8pPr>
            <a:lvl9pPr marL="3886200" indent="-228600" eaLnBrk="0" fontAlgn="base" hangingPunct="0">
              <a:spcBef>
                <a:spcPct val="0"/>
              </a:spcBef>
              <a:spcAft>
                <a:spcPct val="0"/>
              </a:spcAft>
              <a:defRPr sz="1600" b="1" i="1">
                <a:solidFill>
                  <a:schemeClr val="tx1"/>
                </a:solidFill>
                <a:latin typeface="Arial" pitchFamily="34" charset="0"/>
              </a:defRPr>
            </a:lvl9pPr>
          </a:lstStyle>
          <a:p>
            <a:pPr eaLnBrk="1" hangingPunct="1">
              <a:defRPr/>
            </a:pPr>
            <a:r>
              <a:rPr kumimoji="1" lang="en-US" altLang="zh-TW" i="0" dirty="0">
                <a:solidFill>
                  <a:srgbClr val="0000FF"/>
                </a:solidFill>
                <a:latin typeface="+mn-lt"/>
                <a:ea typeface="PMingLiU" pitchFamily="18" charset="-120"/>
              </a:rPr>
              <a:t>$450K</a:t>
            </a:r>
          </a:p>
          <a:p>
            <a:pPr eaLnBrk="1" hangingPunct="1">
              <a:defRPr/>
            </a:pPr>
            <a:endParaRPr kumimoji="1" lang="en-US" altLang="zh-TW" b="0" i="0" dirty="0">
              <a:solidFill>
                <a:srgbClr val="0000FF"/>
              </a:solidFill>
              <a:latin typeface="+mn-lt"/>
              <a:ea typeface="PMingLiU" pitchFamily="18" charset="-120"/>
            </a:endParaRPr>
          </a:p>
        </p:txBody>
      </p:sp>
      <p:sp>
        <p:nvSpPr>
          <p:cNvPr id="51229" name="Line 35"/>
          <p:cNvSpPr>
            <a:spLocks noChangeShapeType="1"/>
          </p:cNvSpPr>
          <p:nvPr/>
        </p:nvSpPr>
        <p:spPr bwMode="auto">
          <a:xfrm>
            <a:off x="4419600" y="3662939"/>
            <a:ext cx="990600" cy="0"/>
          </a:xfrm>
          <a:prstGeom prst="line">
            <a:avLst/>
          </a:prstGeom>
          <a:noFill/>
          <a:ln w="28575">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5630" name="Text Box 36"/>
          <p:cNvSpPr txBox="1">
            <a:spLocks noChangeArrowheads="1"/>
          </p:cNvSpPr>
          <p:nvPr/>
        </p:nvSpPr>
        <p:spPr bwMode="auto">
          <a:xfrm>
            <a:off x="1399558" y="74316"/>
            <a:ext cx="547220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b="1" i="1">
                <a:solidFill>
                  <a:schemeClr val="tx1"/>
                </a:solidFill>
                <a:latin typeface="Arial" charset="0"/>
                <a:ea typeface="ＭＳ Ｐゴシック" charset="0"/>
              </a:defRPr>
            </a:lvl1pPr>
            <a:lvl2pPr marL="742950" indent="-285750" eaLnBrk="0" hangingPunct="0">
              <a:defRPr sz="1600" b="1" i="1">
                <a:solidFill>
                  <a:schemeClr val="tx1"/>
                </a:solidFill>
                <a:latin typeface="Arial" charset="0"/>
                <a:ea typeface="ＭＳ Ｐゴシック" charset="0"/>
              </a:defRPr>
            </a:lvl2pPr>
            <a:lvl3pPr marL="1143000" indent="-228600" eaLnBrk="0" hangingPunct="0">
              <a:defRPr sz="1600" b="1" i="1">
                <a:solidFill>
                  <a:schemeClr val="tx1"/>
                </a:solidFill>
                <a:latin typeface="Arial" charset="0"/>
                <a:ea typeface="ＭＳ Ｐゴシック" charset="0"/>
              </a:defRPr>
            </a:lvl3pPr>
            <a:lvl4pPr marL="1600200" indent="-228600" eaLnBrk="0" hangingPunct="0">
              <a:defRPr sz="1600" b="1" i="1">
                <a:solidFill>
                  <a:schemeClr val="tx1"/>
                </a:solidFill>
                <a:latin typeface="Arial" charset="0"/>
                <a:ea typeface="ＭＳ Ｐゴシック" charset="0"/>
              </a:defRPr>
            </a:lvl4pPr>
            <a:lvl5pPr marL="2057400" indent="-228600" eaLnBrk="0" hangingPunct="0">
              <a:defRPr sz="1600" b="1" i="1">
                <a:solidFill>
                  <a:schemeClr val="tx1"/>
                </a:solidFill>
                <a:latin typeface="Arial" charset="0"/>
                <a:ea typeface="ＭＳ Ｐゴシック" charset="0"/>
              </a:defRPr>
            </a:lvl5pPr>
            <a:lvl6pPr marL="2514600" indent="-228600" eaLnBrk="0" fontAlgn="base" hangingPunct="0">
              <a:spcBef>
                <a:spcPct val="0"/>
              </a:spcBef>
              <a:spcAft>
                <a:spcPct val="0"/>
              </a:spcAft>
              <a:defRPr sz="1600" b="1" i="1">
                <a:solidFill>
                  <a:schemeClr val="tx1"/>
                </a:solidFill>
                <a:latin typeface="Arial" charset="0"/>
                <a:ea typeface="ＭＳ Ｐゴシック" charset="0"/>
              </a:defRPr>
            </a:lvl6pPr>
            <a:lvl7pPr marL="2971800" indent="-228600" eaLnBrk="0" fontAlgn="base" hangingPunct="0">
              <a:spcBef>
                <a:spcPct val="0"/>
              </a:spcBef>
              <a:spcAft>
                <a:spcPct val="0"/>
              </a:spcAft>
              <a:defRPr sz="1600" b="1" i="1">
                <a:solidFill>
                  <a:schemeClr val="tx1"/>
                </a:solidFill>
                <a:latin typeface="Arial" charset="0"/>
                <a:ea typeface="ＭＳ Ｐゴシック" charset="0"/>
              </a:defRPr>
            </a:lvl7pPr>
            <a:lvl8pPr marL="3429000" indent="-228600" eaLnBrk="0" fontAlgn="base" hangingPunct="0">
              <a:spcBef>
                <a:spcPct val="0"/>
              </a:spcBef>
              <a:spcAft>
                <a:spcPct val="0"/>
              </a:spcAft>
              <a:defRPr sz="1600" b="1" i="1">
                <a:solidFill>
                  <a:schemeClr val="tx1"/>
                </a:solidFill>
                <a:latin typeface="Arial" charset="0"/>
                <a:ea typeface="ＭＳ Ｐゴシック" charset="0"/>
              </a:defRPr>
            </a:lvl8pPr>
            <a:lvl9pPr marL="3886200" indent="-228600" eaLnBrk="0" fontAlgn="base" hangingPunct="0">
              <a:spcBef>
                <a:spcPct val="0"/>
              </a:spcBef>
              <a:spcAft>
                <a:spcPct val="0"/>
              </a:spcAft>
              <a:defRPr sz="1600" b="1" i="1">
                <a:solidFill>
                  <a:schemeClr val="tx1"/>
                </a:solidFill>
                <a:latin typeface="Arial" charset="0"/>
                <a:ea typeface="ＭＳ Ｐゴシック" charset="0"/>
              </a:defRPr>
            </a:lvl9pPr>
          </a:lstStyle>
          <a:p>
            <a:pPr eaLnBrk="1" hangingPunct="1">
              <a:defRPr/>
            </a:pPr>
            <a:r>
              <a:rPr lang="en-US" sz="4000" b="0" u="sng" dirty="0">
                <a:latin typeface="+mn-lt"/>
              </a:rPr>
              <a:t>DEVELOPMENT TIMELINE</a:t>
            </a:r>
          </a:p>
        </p:txBody>
      </p:sp>
      <p:sp>
        <p:nvSpPr>
          <p:cNvPr id="29727" name="Text Box 37"/>
          <p:cNvSpPr txBox="1">
            <a:spLocks noChangeArrowheads="1"/>
          </p:cNvSpPr>
          <p:nvPr/>
        </p:nvSpPr>
        <p:spPr bwMode="auto">
          <a:xfrm>
            <a:off x="3657600" y="1752601"/>
            <a:ext cx="18473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b="1" i="1">
                <a:solidFill>
                  <a:schemeClr val="tx1"/>
                </a:solidFill>
                <a:latin typeface="Arial" pitchFamily="34" charset="0"/>
              </a:defRPr>
            </a:lvl1pPr>
            <a:lvl2pPr marL="742950" indent="-285750" eaLnBrk="0" hangingPunct="0">
              <a:defRPr sz="1600" b="1" i="1">
                <a:solidFill>
                  <a:schemeClr val="tx1"/>
                </a:solidFill>
                <a:latin typeface="Arial" pitchFamily="34" charset="0"/>
              </a:defRPr>
            </a:lvl2pPr>
            <a:lvl3pPr marL="1143000" indent="-228600" eaLnBrk="0" hangingPunct="0">
              <a:defRPr sz="1600" b="1" i="1">
                <a:solidFill>
                  <a:schemeClr val="tx1"/>
                </a:solidFill>
                <a:latin typeface="Arial" pitchFamily="34" charset="0"/>
              </a:defRPr>
            </a:lvl3pPr>
            <a:lvl4pPr marL="1600200" indent="-228600" eaLnBrk="0" hangingPunct="0">
              <a:defRPr sz="1600" b="1" i="1">
                <a:solidFill>
                  <a:schemeClr val="tx1"/>
                </a:solidFill>
                <a:latin typeface="Arial" pitchFamily="34" charset="0"/>
              </a:defRPr>
            </a:lvl4pPr>
            <a:lvl5pPr marL="2057400" indent="-228600" eaLnBrk="0" hangingPunct="0">
              <a:defRPr sz="1600" b="1" i="1">
                <a:solidFill>
                  <a:schemeClr val="tx1"/>
                </a:solidFill>
                <a:latin typeface="Arial" pitchFamily="34" charset="0"/>
              </a:defRPr>
            </a:lvl5pPr>
            <a:lvl6pPr marL="2514600" indent="-228600" eaLnBrk="0" fontAlgn="base" hangingPunct="0">
              <a:spcBef>
                <a:spcPct val="0"/>
              </a:spcBef>
              <a:spcAft>
                <a:spcPct val="0"/>
              </a:spcAft>
              <a:defRPr sz="1600" b="1" i="1">
                <a:solidFill>
                  <a:schemeClr val="tx1"/>
                </a:solidFill>
                <a:latin typeface="Arial" pitchFamily="34" charset="0"/>
              </a:defRPr>
            </a:lvl6pPr>
            <a:lvl7pPr marL="2971800" indent="-228600" eaLnBrk="0" fontAlgn="base" hangingPunct="0">
              <a:spcBef>
                <a:spcPct val="0"/>
              </a:spcBef>
              <a:spcAft>
                <a:spcPct val="0"/>
              </a:spcAft>
              <a:defRPr sz="1600" b="1" i="1">
                <a:solidFill>
                  <a:schemeClr val="tx1"/>
                </a:solidFill>
                <a:latin typeface="Arial" pitchFamily="34" charset="0"/>
              </a:defRPr>
            </a:lvl7pPr>
            <a:lvl8pPr marL="3429000" indent="-228600" eaLnBrk="0" fontAlgn="base" hangingPunct="0">
              <a:spcBef>
                <a:spcPct val="0"/>
              </a:spcBef>
              <a:spcAft>
                <a:spcPct val="0"/>
              </a:spcAft>
              <a:defRPr sz="1600" b="1" i="1">
                <a:solidFill>
                  <a:schemeClr val="tx1"/>
                </a:solidFill>
                <a:latin typeface="Arial" pitchFamily="34" charset="0"/>
              </a:defRPr>
            </a:lvl8pPr>
            <a:lvl9pPr marL="3886200" indent="-228600" eaLnBrk="0" fontAlgn="base" hangingPunct="0">
              <a:spcBef>
                <a:spcPct val="0"/>
              </a:spcBef>
              <a:spcAft>
                <a:spcPct val="0"/>
              </a:spcAft>
              <a:defRPr sz="1600" b="1" i="1">
                <a:solidFill>
                  <a:schemeClr val="tx1"/>
                </a:solidFill>
                <a:latin typeface="Arial" pitchFamily="34" charset="0"/>
              </a:defRPr>
            </a:lvl9pPr>
          </a:lstStyle>
          <a:p>
            <a:pPr eaLnBrk="1" hangingPunct="1">
              <a:defRPr/>
            </a:pPr>
            <a:endParaRPr lang="en-US" altLang="en-US" b="0" dirty="0">
              <a:latin typeface="+mn-lt"/>
            </a:endParaRPr>
          </a:p>
        </p:txBody>
      </p:sp>
      <p:sp>
        <p:nvSpPr>
          <p:cNvPr id="25632" name="Text Box 38"/>
          <p:cNvSpPr txBox="1">
            <a:spLocks noChangeArrowheads="1"/>
          </p:cNvSpPr>
          <p:nvPr/>
        </p:nvSpPr>
        <p:spPr bwMode="auto">
          <a:xfrm>
            <a:off x="3581400" y="914400"/>
            <a:ext cx="4743543" cy="400110"/>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b="1" i="1">
                <a:solidFill>
                  <a:schemeClr val="tx1"/>
                </a:solidFill>
                <a:latin typeface="Arial" charset="0"/>
                <a:ea typeface="ＭＳ Ｐゴシック" charset="0"/>
              </a:defRPr>
            </a:lvl1pPr>
            <a:lvl2pPr marL="742950" indent="-285750" eaLnBrk="0" hangingPunct="0">
              <a:defRPr sz="1600" b="1" i="1">
                <a:solidFill>
                  <a:schemeClr val="tx1"/>
                </a:solidFill>
                <a:latin typeface="Arial" charset="0"/>
                <a:ea typeface="ＭＳ Ｐゴシック" charset="0"/>
              </a:defRPr>
            </a:lvl2pPr>
            <a:lvl3pPr marL="1143000" indent="-228600" eaLnBrk="0" hangingPunct="0">
              <a:defRPr sz="1600" b="1" i="1">
                <a:solidFill>
                  <a:schemeClr val="tx1"/>
                </a:solidFill>
                <a:latin typeface="Arial" charset="0"/>
                <a:ea typeface="ＭＳ Ｐゴシック" charset="0"/>
              </a:defRPr>
            </a:lvl3pPr>
            <a:lvl4pPr marL="1600200" indent="-228600" eaLnBrk="0" hangingPunct="0">
              <a:defRPr sz="1600" b="1" i="1">
                <a:solidFill>
                  <a:schemeClr val="tx1"/>
                </a:solidFill>
                <a:latin typeface="Arial" charset="0"/>
                <a:ea typeface="ＭＳ Ｐゴシック" charset="0"/>
              </a:defRPr>
            </a:lvl4pPr>
            <a:lvl5pPr marL="2057400" indent="-228600" eaLnBrk="0" hangingPunct="0">
              <a:defRPr sz="1600" b="1" i="1">
                <a:solidFill>
                  <a:schemeClr val="tx1"/>
                </a:solidFill>
                <a:latin typeface="Arial" charset="0"/>
                <a:ea typeface="ＭＳ Ｐゴシック" charset="0"/>
              </a:defRPr>
            </a:lvl5pPr>
            <a:lvl6pPr marL="2514600" indent="-228600" eaLnBrk="0" fontAlgn="base" hangingPunct="0">
              <a:spcBef>
                <a:spcPct val="0"/>
              </a:spcBef>
              <a:spcAft>
                <a:spcPct val="0"/>
              </a:spcAft>
              <a:defRPr sz="1600" b="1" i="1">
                <a:solidFill>
                  <a:schemeClr val="tx1"/>
                </a:solidFill>
                <a:latin typeface="Arial" charset="0"/>
                <a:ea typeface="ＭＳ Ｐゴシック" charset="0"/>
              </a:defRPr>
            </a:lvl6pPr>
            <a:lvl7pPr marL="2971800" indent="-228600" eaLnBrk="0" fontAlgn="base" hangingPunct="0">
              <a:spcBef>
                <a:spcPct val="0"/>
              </a:spcBef>
              <a:spcAft>
                <a:spcPct val="0"/>
              </a:spcAft>
              <a:defRPr sz="1600" b="1" i="1">
                <a:solidFill>
                  <a:schemeClr val="tx1"/>
                </a:solidFill>
                <a:latin typeface="Arial" charset="0"/>
                <a:ea typeface="ＭＳ Ｐゴシック" charset="0"/>
              </a:defRPr>
            </a:lvl7pPr>
            <a:lvl8pPr marL="3429000" indent="-228600" eaLnBrk="0" fontAlgn="base" hangingPunct="0">
              <a:spcBef>
                <a:spcPct val="0"/>
              </a:spcBef>
              <a:spcAft>
                <a:spcPct val="0"/>
              </a:spcAft>
              <a:defRPr sz="1600" b="1" i="1">
                <a:solidFill>
                  <a:schemeClr val="tx1"/>
                </a:solidFill>
                <a:latin typeface="Arial" charset="0"/>
                <a:ea typeface="ＭＳ Ｐゴシック" charset="0"/>
              </a:defRPr>
            </a:lvl8pPr>
            <a:lvl9pPr marL="3886200" indent="-228600" eaLnBrk="0" fontAlgn="base" hangingPunct="0">
              <a:spcBef>
                <a:spcPct val="0"/>
              </a:spcBef>
              <a:spcAft>
                <a:spcPct val="0"/>
              </a:spcAft>
              <a:defRPr sz="1600" b="1" i="1">
                <a:solidFill>
                  <a:schemeClr val="tx1"/>
                </a:solidFill>
                <a:latin typeface="Arial" charset="0"/>
                <a:ea typeface="ＭＳ Ｐゴシック" charset="0"/>
              </a:defRPr>
            </a:lvl9pPr>
          </a:lstStyle>
          <a:p>
            <a:pPr eaLnBrk="1" hangingPunct="1">
              <a:defRPr/>
            </a:pPr>
            <a:r>
              <a:rPr lang="en-US" sz="2000" b="0" i="0" dirty="0">
                <a:latin typeface="+mn-lt"/>
              </a:rPr>
              <a:t>(What does the investor money buy when?)</a:t>
            </a:r>
          </a:p>
        </p:txBody>
      </p:sp>
      <p:sp>
        <p:nvSpPr>
          <p:cNvPr id="29729" name="Text Box 39"/>
          <p:cNvSpPr txBox="1">
            <a:spLocks noChangeArrowheads="1"/>
          </p:cNvSpPr>
          <p:nvPr/>
        </p:nvSpPr>
        <p:spPr bwMode="auto">
          <a:xfrm>
            <a:off x="3581401" y="5629275"/>
            <a:ext cx="4912435" cy="400110"/>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b="1" i="1">
                <a:solidFill>
                  <a:schemeClr val="tx1"/>
                </a:solidFill>
                <a:latin typeface="Arial" pitchFamily="34" charset="0"/>
              </a:defRPr>
            </a:lvl1pPr>
            <a:lvl2pPr marL="742950" indent="-285750" eaLnBrk="0" hangingPunct="0">
              <a:defRPr sz="1600" b="1" i="1">
                <a:solidFill>
                  <a:schemeClr val="tx1"/>
                </a:solidFill>
                <a:latin typeface="Arial" pitchFamily="34" charset="0"/>
              </a:defRPr>
            </a:lvl2pPr>
            <a:lvl3pPr marL="1143000" indent="-228600" eaLnBrk="0" hangingPunct="0">
              <a:defRPr sz="1600" b="1" i="1">
                <a:solidFill>
                  <a:schemeClr val="tx1"/>
                </a:solidFill>
                <a:latin typeface="Arial" pitchFamily="34" charset="0"/>
              </a:defRPr>
            </a:lvl3pPr>
            <a:lvl4pPr marL="1600200" indent="-228600" eaLnBrk="0" hangingPunct="0">
              <a:defRPr sz="1600" b="1" i="1">
                <a:solidFill>
                  <a:schemeClr val="tx1"/>
                </a:solidFill>
                <a:latin typeface="Arial" pitchFamily="34" charset="0"/>
              </a:defRPr>
            </a:lvl4pPr>
            <a:lvl5pPr marL="2057400" indent="-228600" eaLnBrk="0" hangingPunct="0">
              <a:defRPr sz="1600" b="1" i="1">
                <a:solidFill>
                  <a:schemeClr val="tx1"/>
                </a:solidFill>
                <a:latin typeface="Arial" pitchFamily="34" charset="0"/>
              </a:defRPr>
            </a:lvl5pPr>
            <a:lvl6pPr marL="2514600" indent="-228600" eaLnBrk="0" fontAlgn="base" hangingPunct="0">
              <a:spcBef>
                <a:spcPct val="0"/>
              </a:spcBef>
              <a:spcAft>
                <a:spcPct val="0"/>
              </a:spcAft>
              <a:defRPr sz="1600" b="1" i="1">
                <a:solidFill>
                  <a:schemeClr val="tx1"/>
                </a:solidFill>
                <a:latin typeface="Arial" pitchFamily="34" charset="0"/>
              </a:defRPr>
            </a:lvl6pPr>
            <a:lvl7pPr marL="2971800" indent="-228600" eaLnBrk="0" fontAlgn="base" hangingPunct="0">
              <a:spcBef>
                <a:spcPct val="0"/>
              </a:spcBef>
              <a:spcAft>
                <a:spcPct val="0"/>
              </a:spcAft>
              <a:defRPr sz="1600" b="1" i="1">
                <a:solidFill>
                  <a:schemeClr val="tx1"/>
                </a:solidFill>
                <a:latin typeface="Arial" pitchFamily="34" charset="0"/>
              </a:defRPr>
            </a:lvl7pPr>
            <a:lvl8pPr marL="3429000" indent="-228600" eaLnBrk="0" fontAlgn="base" hangingPunct="0">
              <a:spcBef>
                <a:spcPct val="0"/>
              </a:spcBef>
              <a:spcAft>
                <a:spcPct val="0"/>
              </a:spcAft>
              <a:defRPr sz="1600" b="1" i="1">
                <a:solidFill>
                  <a:schemeClr val="tx1"/>
                </a:solidFill>
                <a:latin typeface="Arial" pitchFamily="34" charset="0"/>
              </a:defRPr>
            </a:lvl8pPr>
            <a:lvl9pPr marL="3886200" indent="-228600" eaLnBrk="0" fontAlgn="base" hangingPunct="0">
              <a:spcBef>
                <a:spcPct val="0"/>
              </a:spcBef>
              <a:spcAft>
                <a:spcPct val="0"/>
              </a:spcAft>
              <a:defRPr sz="1600" b="1" i="1">
                <a:solidFill>
                  <a:schemeClr val="tx1"/>
                </a:solidFill>
                <a:latin typeface="Arial" pitchFamily="34" charset="0"/>
              </a:defRPr>
            </a:lvl9pPr>
          </a:lstStyle>
          <a:p>
            <a:pPr eaLnBrk="1" hangingPunct="1">
              <a:defRPr/>
            </a:pPr>
            <a:r>
              <a:rPr lang="en-US" altLang="en-US" sz="2000" b="0" i="0" dirty="0">
                <a:latin typeface="+mn-lt"/>
              </a:rPr>
              <a:t>(How much money needs to be spent when?)</a:t>
            </a:r>
          </a:p>
        </p:txBody>
      </p:sp>
      <p:sp>
        <p:nvSpPr>
          <p:cNvPr id="29730" name="AutoShape 40"/>
          <p:cNvSpPr>
            <a:spLocks noChangeArrowheads="1"/>
          </p:cNvSpPr>
          <p:nvPr/>
        </p:nvSpPr>
        <p:spPr bwMode="auto">
          <a:xfrm>
            <a:off x="7924800" y="3810000"/>
            <a:ext cx="228600" cy="228600"/>
          </a:xfrm>
          <a:prstGeom prst="flowChartSummingJunction">
            <a:avLst/>
          </a:prstGeom>
          <a:solidFill>
            <a:srgbClr val="FF0000"/>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600" b="1" i="1">
                <a:solidFill>
                  <a:schemeClr val="tx1"/>
                </a:solidFill>
                <a:latin typeface="Arial" pitchFamily="34" charset="0"/>
              </a:defRPr>
            </a:lvl1pPr>
            <a:lvl2pPr marL="742950" indent="-285750" eaLnBrk="0" hangingPunct="0">
              <a:defRPr sz="1600" b="1" i="1">
                <a:solidFill>
                  <a:schemeClr val="tx1"/>
                </a:solidFill>
                <a:latin typeface="Arial" pitchFamily="34" charset="0"/>
              </a:defRPr>
            </a:lvl2pPr>
            <a:lvl3pPr marL="1143000" indent="-228600" eaLnBrk="0" hangingPunct="0">
              <a:defRPr sz="1600" b="1" i="1">
                <a:solidFill>
                  <a:schemeClr val="tx1"/>
                </a:solidFill>
                <a:latin typeface="Arial" pitchFamily="34" charset="0"/>
              </a:defRPr>
            </a:lvl3pPr>
            <a:lvl4pPr marL="1600200" indent="-228600" eaLnBrk="0" hangingPunct="0">
              <a:defRPr sz="1600" b="1" i="1">
                <a:solidFill>
                  <a:schemeClr val="tx1"/>
                </a:solidFill>
                <a:latin typeface="Arial" pitchFamily="34" charset="0"/>
              </a:defRPr>
            </a:lvl4pPr>
            <a:lvl5pPr marL="2057400" indent="-228600" eaLnBrk="0" hangingPunct="0">
              <a:defRPr sz="1600" b="1" i="1">
                <a:solidFill>
                  <a:schemeClr val="tx1"/>
                </a:solidFill>
                <a:latin typeface="Arial" pitchFamily="34" charset="0"/>
              </a:defRPr>
            </a:lvl5pPr>
            <a:lvl6pPr marL="2514600" indent="-228600" eaLnBrk="0" fontAlgn="base" hangingPunct="0">
              <a:spcBef>
                <a:spcPct val="0"/>
              </a:spcBef>
              <a:spcAft>
                <a:spcPct val="0"/>
              </a:spcAft>
              <a:defRPr sz="1600" b="1" i="1">
                <a:solidFill>
                  <a:schemeClr val="tx1"/>
                </a:solidFill>
                <a:latin typeface="Arial" pitchFamily="34" charset="0"/>
              </a:defRPr>
            </a:lvl6pPr>
            <a:lvl7pPr marL="2971800" indent="-228600" eaLnBrk="0" fontAlgn="base" hangingPunct="0">
              <a:spcBef>
                <a:spcPct val="0"/>
              </a:spcBef>
              <a:spcAft>
                <a:spcPct val="0"/>
              </a:spcAft>
              <a:defRPr sz="1600" b="1" i="1">
                <a:solidFill>
                  <a:schemeClr val="tx1"/>
                </a:solidFill>
                <a:latin typeface="Arial" pitchFamily="34" charset="0"/>
              </a:defRPr>
            </a:lvl7pPr>
            <a:lvl8pPr marL="3429000" indent="-228600" eaLnBrk="0" fontAlgn="base" hangingPunct="0">
              <a:spcBef>
                <a:spcPct val="0"/>
              </a:spcBef>
              <a:spcAft>
                <a:spcPct val="0"/>
              </a:spcAft>
              <a:defRPr sz="1600" b="1" i="1">
                <a:solidFill>
                  <a:schemeClr val="tx1"/>
                </a:solidFill>
                <a:latin typeface="Arial" pitchFamily="34" charset="0"/>
              </a:defRPr>
            </a:lvl8pPr>
            <a:lvl9pPr marL="3886200" indent="-228600" eaLnBrk="0" fontAlgn="base" hangingPunct="0">
              <a:spcBef>
                <a:spcPct val="0"/>
              </a:spcBef>
              <a:spcAft>
                <a:spcPct val="0"/>
              </a:spcAft>
              <a:defRPr sz="1600" b="1" i="1">
                <a:solidFill>
                  <a:schemeClr val="tx1"/>
                </a:solidFill>
                <a:latin typeface="Arial" pitchFamily="34" charset="0"/>
              </a:defRPr>
            </a:lvl9pPr>
          </a:lstStyle>
          <a:p>
            <a:pPr eaLnBrk="1" hangingPunct="1">
              <a:defRPr/>
            </a:pPr>
            <a:endParaRPr lang="en-US" altLang="en-US" dirty="0">
              <a:latin typeface="+mn-lt"/>
            </a:endParaRPr>
          </a:p>
        </p:txBody>
      </p:sp>
      <p:sp>
        <p:nvSpPr>
          <p:cNvPr id="29731" name="Text Box 41"/>
          <p:cNvSpPr txBox="1">
            <a:spLocks noChangeArrowheads="1"/>
          </p:cNvSpPr>
          <p:nvPr/>
        </p:nvSpPr>
        <p:spPr bwMode="auto">
          <a:xfrm>
            <a:off x="7542914" y="3514273"/>
            <a:ext cx="120488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b="1" i="1">
                <a:solidFill>
                  <a:schemeClr val="tx1"/>
                </a:solidFill>
                <a:latin typeface="Arial" pitchFamily="34" charset="0"/>
              </a:defRPr>
            </a:lvl1pPr>
            <a:lvl2pPr marL="742950" indent="-285750" eaLnBrk="0" hangingPunct="0">
              <a:defRPr sz="1600" b="1" i="1">
                <a:solidFill>
                  <a:schemeClr val="tx1"/>
                </a:solidFill>
                <a:latin typeface="Arial" pitchFamily="34" charset="0"/>
              </a:defRPr>
            </a:lvl2pPr>
            <a:lvl3pPr marL="1143000" indent="-228600" eaLnBrk="0" hangingPunct="0">
              <a:defRPr sz="1600" b="1" i="1">
                <a:solidFill>
                  <a:schemeClr val="tx1"/>
                </a:solidFill>
                <a:latin typeface="Arial" pitchFamily="34" charset="0"/>
              </a:defRPr>
            </a:lvl3pPr>
            <a:lvl4pPr marL="1600200" indent="-228600" eaLnBrk="0" hangingPunct="0">
              <a:defRPr sz="1600" b="1" i="1">
                <a:solidFill>
                  <a:schemeClr val="tx1"/>
                </a:solidFill>
                <a:latin typeface="Arial" pitchFamily="34" charset="0"/>
              </a:defRPr>
            </a:lvl4pPr>
            <a:lvl5pPr marL="2057400" indent="-228600" eaLnBrk="0" hangingPunct="0">
              <a:defRPr sz="1600" b="1" i="1">
                <a:solidFill>
                  <a:schemeClr val="tx1"/>
                </a:solidFill>
                <a:latin typeface="Arial" pitchFamily="34" charset="0"/>
              </a:defRPr>
            </a:lvl5pPr>
            <a:lvl6pPr marL="2514600" indent="-228600" eaLnBrk="0" fontAlgn="base" hangingPunct="0">
              <a:spcBef>
                <a:spcPct val="0"/>
              </a:spcBef>
              <a:spcAft>
                <a:spcPct val="0"/>
              </a:spcAft>
              <a:defRPr sz="1600" b="1" i="1">
                <a:solidFill>
                  <a:schemeClr val="tx1"/>
                </a:solidFill>
                <a:latin typeface="Arial" pitchFamily="34" charset="0"/>
              </a:defRPr>
            </a:lvl6pPr>
            <a:lvl7pPr marL="2971800" indent="-228600" eaLnBrk="0" fontAlgn="base" hangingPunct="0">
              <a:spcBef>
                <a:spcPct val="0"/>
              </a:spcBef>
              <a:spcAft>
                <a:spcPct val="0"/>
              </a:spcAft>
              <a:defRPr sz="1600" b="1" i="1">
                <a:solidFill>
                  <a:schemeClr val="tx1"/>
                </a:solidFill>
                <a:latin typeface="Arial" pitchFamily="34" charset="0"/>
              </a:defRPr>
            </a:lvl7pPr>
            <a:lvl8pPr marL="3429000" indent="-228600" eaLnBrk="0" fontAlgn="base" hangingPunct="0">
              <a:spcBef>
                <a:spcPct val="0"/>
              </a:spcBef>
              <a:spcAft>
                <a:spcPct val="0"/>
              </a:spcAft>
              <a:defRPr sz="1600" b="1" i="1">
                <a:solidFill>
                  <a:schemeClr val="tx1"/>
                </a:solidFill>
                <a:latin typeface="Arial" pitchFamily="34" charset="0"/>
              </a:defRPr>
            </a:lvl8pPr>
            <a:lvl9pPr marL="3886200" indent="-228600" eaLnBrk="0" fontAlgn="base" hangingPunct="0">
              <a:spcBef>
                <a:spcPct val="0"/>
              </a:spcBef>
              <a:spcAft>
                <a:spcPct val="0"/>
              </a:spcAft>
              <a:defRPr sz="1600" b="1" i="1">
                <a:solidFill>
                  <a:schemeClr val="tx1"/>
                </a:solidFill>
                <a:latin typeface="Arial" pitchFamily="34" charset="0"/>
              </a:defRPr>
            </a:lvl9pPr>
          </a:lstStyle>
          <a:p>
            <a:pPr eaLnBrk="1" hangingPunct="1">
              <a:defRPr/>
            </a:pPr>
            <a:r>
              <a:rPr lang="en-US" altLang="en-US" dirty="0">
                <a:latin typeface="+mn-lt"/>
              </a:rPr>
              <a:t>BREAKEVEN</a:t>
            </a:r>
          </a:p>
        </p:txBody>
      </p:sp>
      <p:sp>
        <p:nvSpPr>
          <p:cNvPr id="29732" name="TextBox 1"/>
          <p:cNvSpPr txBox="1">
            <a:spLocks noChangeArrowheads="1"/>
          </p:cNvSpPr>
          <p:nvPr/>
        </p:nvSpPr>
        <p:spPr bwMode="auto">
          <a:xfrm>
            <a:off x="6248400" y="4572000"/>
            <a:ext cx="9144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b="1" i="1">
                <a:solidFill>
                  <a:schemeClr val="tx1"/>
                </a:solidFill>
                <a:latin typeface="Arial" pitchFamily="34" charset="0"/>
              </a:defRPr>
            </a:lvl1pPr>
            <a:lvl2pPr marL="742950" indent="-285750" eaLnBrk="0" hangingPunct="0">
              <a:defRPr sz="1600" b="1" i="1">
                <a:solidFill>
                  <a:schemeClr val="tx1"/>
                </a:solidFill>
                <a:latin typeface="Arial" pitchFamily="34" charset="0"/>
              </a:defRPr>
            </a:lvl2pPr>
            <a:lvl3pPr marL="1143000" indent="-228600" eaLnBrk="0" hangingPunct="0">
              <a:defRPr sz="1600" b="1" i="1">
                <a:solidFill>
                  <a:schemeClr val="tx1"/>
                </a:solidFill>
                <a:latin typeface="Arial" pitchFamily="34" charset="0"/>
              </a:defRPr>
            </a:lvl3pPr>
            <a:lvl4pPr marL="1600200" indent="-228600" eaLnBrk="0" hangingPunct="0">
              <a:defRPr sz="1600" b="1" i="1">
                <a:solidFill>
                  <a:schemeClr val="tx1"/>
                </a:solidFill>
                <a:latin typeface="Arial" pitchFamily="34" charset="0"/>
              </a:defRPr>
            </a:lvl4pPr>
            <a:lvl5pPr marL="2057400" indent="-228600" eaLnBrk="0" hangingPunct="0">
              <a:defRPr sz="1600" b="1" i="1">
                <a:solidFill>
                  <a:schemeClr val="tx1"/>
                </a:solidFill>
                <a:latin typeface="Arial" pitchFamily="34" charset="0"/>
              </a:defRPr>
            </a:lvl5pPr>
            <a:lvl6pPr marL="2514600" indent="-228600" eaLnBrk="0" fontAlgn="base" hangingPunct="0">
              <a:spcBef>
                <a:spcPct val="0"/>
              </a:spcBef>
              <a:spcAft>
                <a:spcPct val="0"/>
              </a:spcAft>
              <a:defRPr sz="1600" b="1" i="1">
                <a:solidFill>
                  <a:schemeClr val="tx1"/>
                </a:solidFill>
                <a:latin typeface="Arial" pitchFamily="34" charset="0"/>
              </a:defRPr>
            </a:lvl6pPr>
            <a:lvl7pPr marL="2971800" indent="-228600" eaLnBrk="0" fontAlgn="base" hangingPunct="0">
              <a:spcBef>
                <a:spcPct val="0"/>
              </a:spcBef>
              <a:spcAft>
                <a:spcPct val="0"/>
              </a:spcAft>
              <a:defRPr sz="1600" b="1" i="1">
                <a:solidFill>
                  <a:schemeClr val="tx1"/>
                </a:solidFill>
                <a:latin typeface="Arial" pitchFamily="34" charset="0"/>
              </a:defRPr>
            </a:lvl7pPr>
            <a:lvl8pPr marL="3429000" indent="-228600" eaLnBrk="0" fontAlgn="base" hangingPunct="0">
              <a:spcBef>
                <a:spcPct val="0"/>
              </a:spcBef>
              <a:spcAft>
                <a:spcPct val="0"/>
              </a:spcAft>
              <a:defRPr sz="1600" b="1" i="1">
                <a:solidFill>
                  <a:schemeClr val="tx1"/>
                </a:solidFill>
                <a:latin typeface="Arial" pitchFamily="34" charset="0"/>
              </a:defRPr>
            </a:lvl8pPr>
            <a:lvl9pPr marL="3886200" indent="-228600" eaLnBrk="0" fontAlgn="base" hangingPunct="0">
              <a:spcBef>
                <a:spcPct val="0"/>
              </a:spcBef>
              <a:spcAft>
                <a:spcPct val="0"/>
              </a:spcAft>
              <a:defRPr sz="1600" b="1" i="1">
                <a:solidFill>
                  <a:schemeClr val="tx1"/>
                </a:solidFill>
                <a:latin typeface="Arial" pitchFamily="34" charset="0"/>
              </a:defRPr>
            </a:lvl9pPr>
          </a:lstStyle>
          <a:p>
            <a:pPr eaLnBrk="1" hangingPunct="1">
              <a:defRPr/>
            </a:pPr>
            <a:r>
              <a:rPr lang="en-US" altLang="en-US" dirty="0">
                <a:latin typeface="+mn-lt"/>
              </a:rPr>
              <a:t>$500K</a:t>
            </a:r>
          </a:p>
        </p:txBody>
      </p:sp>
      <p:sp>
        <p:nvSpPr>
          <p:cNvPr id="29733" name="Text Box 29"/>
          <p:cNvSpPr txBox="1">
            <a:spLocks noChangeArrowheads="1"/>
          </p:cNvSpPr>
          <p:nvPr/>
        </p:nvSpPr>
        <p:spPr bwMode="auto">
          <a:xfrm>
            <a:off x="2133600" y="4567239"/>
            <a:ext cx="7924800" cy="338137"/>
          </a:xfrm>
          <a:prstGeom prst="rect">
            <a:avLst/>
          </a:prstGeom>
          <a:noFill/>
          <a:ln w="9525">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b="1" i="1">
                <a:solidFill>
                  <a:schemeClr val="tx1"/>
                </a:solidFill>
                <a:latin typeface="Arial" pitchFamily="34" charset="0"/>
              </a:defRPr>
            </a:lvl1pPr>
            <a:lvl2pPr marL="742950" indent="-285750" eaLnBrk="0" hangingPunct="0">
              <a:defRPr sz="1600" b="1" i="1">
                <a:solidFill>
                  <a:schemeClr val="tx1"/>
                </a:solidFill>
                <a:latin typeface="Arial" pitchFamily="34" charset="0"/>
              </a:defRPr>
            </a:lvl2pPr>
            <a:lvl3pPr marL="1143000" indent="-228600" eaLnBrk="0" hangingPunct="0">
              <a:defRPr sz="1600" b="1" i="1">
                <a:solidFill>
                  <a:schemeClr val="tx1"/>
                </a:solidFill>
                <a:latin typeface="Arial" pitchFamily="34" charset="0"/>
              </a:defRPr>
            </a:lvl3pPr>
            <a:lvl4pPr marL="1600200" indent="-228600" eaLnBrk="0" hangingPunct="0">
              <a:defRPr sz="1600" b="1" i="1">
                <a:solidFill>
                  <a:schemeClr val="tx1"/>
                </a:solidFill>
                <a:latin typeface="Arial" pitchFamily="34" charset="0"/>
              </a:defRPr>
            </a:lvl4pPr>
            <a:lvl5pPr marL="2057400" indent="-228600" eaLnBrk="0" hangingPunct="0">
              <a:defRPr sz="1600" b="1" i="1">
                <a:solidFill>
                  <a:schemeClr val="tx1"/>
                </a:solidFill>
                <a:latin typeface="Arial" pitchFamily="34" charset="0"/>
              </a:defRPr>
            </a:lvl5pPr>
            <a:lvl6pPr marL="2514600" indent="-228600" eaLnBrk="0" fontAlgn="base" hangingPunct="0">
              <a:spcBef>
                <a:spcPct val="0"/>
              </a:spcBef>
              <a:spcAft>
                <a:spcPct val="0"/>
              </a:spcAft>
              <a:defRPr sz="1600" b="1" i="1">
                <a:solidFill>
                  <a:schemeClr val="tx1"/>
                </a:solidFill>
                <a:latin typeface="Arial" pitchFamily="34" charset="0"/>
              </a:defRPr>
            </a:lvl6pPr>
            <a:lvl7pPr marL="2971800" indent="-228600" eaLnBrk="0" fontAlgn="base" hangingPunct="0">
              <a:spcBef>
                <a:spcPct val="0"/>
              </a:spcBef>
              <a:spcAft>
                <a:spcPct val="0"/>
              </a:spcAft>
              <a:defRPr sz="1600" b="1" i="1">
                <a:solidFill>
                  <a:schemeClr val="tx1"/>
                </a:solidFill>
                <a:latin typeface="Arial" pitchFamily="34" charset="0"/>
              </a:defRPr>
            </a:lvl7pPr>
            <a:lvl8pPr marL="3429000" indent="-228600" eaLnBrk="0" fontAlgn="base" hangingPunct="0">
              <a:spcBef>
                <a:spcPct val="0"/>
              </a:spcBef>
              <a:spcAft>
                <a:spcPct val="0"/>
              </a:spcAft>
              <a:defRPr sz="1600" b="1" i="1">
                <a:solidFill>
                  <a:schemeClr val="tx1"/>
                </a:solidFill>
                <a:latin typeface="Arial" pitchFamily="34" charset="0"/>
              </a:defRPr>
            </a:lvl8pPr>
            <a:lvl9pPr marL="3886200" indent="-228600" eaLnBrk="0" fontAlgn="base" hangingPunct="0">
              <a:spcBef>
                <a:spcPct val="0"/>
              </a:spcBef>
              <a:spcAft>
                <a:spcPct val="0"/>
              </a:spcAft>
              <a:defRPr sz="1600" b="1" i="1">
                <a:solidFill>
                  <a:schemeClr val="tx1"/>
                </a:solidFill>
                <a:latin typeface="Arial" pitchFamily="34" charset="0"/>
              </a:defRPr>
            </a:lvl9pPr>
          </a:lstStyle>
          <a:p>
            <a:pPr eaLnBrk="1" hangingPunct="1">
              <a:defRPr/>
            </a:pPr>
            <a:r>
              <a:rPr kumimoji="1" lang="en-US" altLang="zh-TW" i="0" dirty="0">
                <a:solidFill>
                  <a:srgbClr val="0000FF"/>
                </a:solidFill>
                <a:latin typeface="+mn-lt"/>
                <a:ea typeface="PMingLiU" pitchFamily="18" charset="-120"/>
              </a:rPr>
              <a:t>Investment</a:t>
            </a:r>
          </a:p>
        </p:txBody>
      </p:sp>
      <p:sp>
        <p:nvSpPr>
          <p:cNvPr id="29734" name="TextBox 42"/>
          <p:cNvSpPr txBox="1">
            <a:spLocks noChangeArrowheads="1"/>
          </p:cNvSpPr>
          <p:nvPr/>
        </p:nvSpPr>
        <p:spPr bwMode="auto">
          <a:xfrm>
            <a:off x="7350125" y="4567239"/>
            <a:ext cx="762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b="1" i="1">
                <a:solidFill>
                  <a:schemeClr val="tx1"/>
                </a:solidFill>
                <a:latin typeface="Arial" pitchFamily="34" charset="0"/>
              </a:defRPr>
            </a:lvl1pPr>
            <a:lvl2pPr marL="742950" indent="-285750" eaLnBrk="0" hangingPunct="0">
              <a:defRPr sz="1600" b="1" i="1">
                <a:solidFill>
                  <a:schemeClr val="tx1"/>
                </a:solidFill>
                <a:latin typeface="Arial" pitchFamily="34" charset="0"/>
              </a:defRPr>
            </a:lvl2pPr>
            <a:lvl3pPr marL="1143000" indent="-228600" eaLnBrk="0" hangingPunct="0">
              <a:defRPr sz="1600" b="1" i="1">
                <a:solidFill>
                  <a:schemeClr val="tx1"/>
                </a:solidFill>
                <a:latin typeface="Arial" pitchFamily="34" charset="0"/>
              </a:defRPr>
            </a:lvl3pPr>
            <a:lvl4pPr marL="1600200" indent="-228600" eaLnBrk="0" hangingPunct="0">
              <a:defRPr sz="1600" b="1" i="1">
                <a:solidFill>
                  <a:schemeClr val="tx1"/>
                </a:solidFill>
                <a:latin typeface="Arial" pitchFamily="34" charset="0"/>
              </a:defRPr>
            </a:lvl4pPr>
            <a:lvl5pPr marL="2057400" indent="-228600" eaLnBrk="0" hangingPunct="0">
              <a:defRPr sz="1600" b="1" i="1">
                <a:solidFill>
                  <a:schemeClr val="tx1"/>
                </a:solidFill>
                <a:latin typeface="Arial" pitchFamily="34" charset="0"/>
              </a:defRPr>
            </a:lvl5pPr>
            <a:lvl6pPr marL="2514600" indent="-228600" eaLnBrk="0" fontAlgn="base" hangingPunct="0">
              <a:spcBef>
                <a:spcPct val="0"/>
              </a:spcBef>
              <a:spcAft>
                <a:spcPct val="0"/>
              </a:spcAft>
              <a:defRPr sz="1600" b="1" i="1">
                <a:solidFill>
                  <a:schemeClr val="tx1"/>
                </a:solidFill>
                <a:latin typeface="Arial" pitchFamily="34" charset="0"/>
              </a:defRPr>
            </a:lvl6pPr>
            <a:lvl7pPr marL="2971800" indent="-228600" eaLnBrk="0" fontAlgn="base" hangingPunct="0">
              <a:spcBef>
                <a:spcPct val="0"/>
              </a:spcBef>
              <a:spcAft>
                <a:spcPct val="0"/>
              </a:spcAft>
              <a:defRPr sz="1600" b="1" i="1">
                <a:solidFill>
                  <a:schemeClr val="tx1"/>
                </a:solidFill>
                <a:latin typeface="Arial" pitchFamily="34" charset="0"/>
              </a:defRPr>
            </a:lvl7pPr>
            <a:lvl8pPr marL="3429000" indent="-228600" eaLnBrk="0" fontAlgn="base" hangingPunct="0">
              <a:spcBef>
                <a:spcPct val="0"/>
              </a:spcBef>
              <a:spcAft>
                <a:spcPct val="0"/>
              </a:spcAft>
              <a:defRPr sz="1600" b="1" i="1">
                <a:solidFill>
                  <a:schemeClr val="tx1"/>
                </a:solidFill>
                <a:latin typeface="Arial" pitchFamily="34" charset="0"/>
              </a:defRPr>
            </a:lvl8pPr>
            <a:lvl9pPr marL="3886200" indent="-228600" eaLnBrk="0" fontAlgn="base" hangingPunct="0">
              <a:spcBef>
                <a:spcPct val="0"/>
              </a:spcBef>
              <a:spcAft>
                <a:spcPct val="0"/>
              </a:spcAft>
              <a:defRPr sz="1600" b="1" i="1">
                <a:solidFill>
                  <a:schemeClr val="tx1"/>
                </a:solidFill>
                <a:latin typeface="Arial" pitchFamily="34" charset="0"/>
              </a:defRPr>
            </a:lvl9pPr>
          </a:lstStyle>
          <a:p>
            <a:pPr eaLnBrk="1" hangingPunct="1">
              <a:defRPr/>
            </a:pPr>
            <a:r>
              <a:rPr lang="en-US" altLang="en-US" dirty="0">
                <a:latin typeface="+mn-lt"/>
              </a:rPr>
              <a:t>$1M</a:t>
            </a:r>
          </a:p>
        </p:txBody>
      </p:sp>
      <p:sp>
        <p:nvSpPr>
          <p:cNvPr id="29735" name="AutoShape 40"/>
          <p:cNvSpPr>
            <a:spLocks noChangeArrowheads="1"/>
          </p:cNvSpPr>
          <p:nvPr/>
        </p:nvSpPr>
        <p:spPr bwMode="auto">
          <a:xfrm>
            <a:off x="9218613" y="3781425"/>
            <a:ext cx="228600" cy="228600"/>
          </a:xfrm>
          <a:prstGeom prst="flowChartSummingJunction">
            <a:avLst/>
          </a:prstGeom>
          <a:solidFill>
            <a:srgbClr val="00B050"/>
          </a:solidFill>
          <a:ln w="38100">
            <a:solidFill>
              <a:schemeClr val="tx1"/>
            </a:solidFill>
            <a:round/>
            <a:headEnd/>
            <a:tailEnd/>
          </a:ln>
        </p:spPr>
        <p:txBody>
          <a:bodyPr wrap="none" anchor="ctr"/>
          <a:lstStyle>
            <a:lvl1pPr eaLnBrk="0" hangingPunct="0">
              <a:defRPr sz="1600" b="1" i="1">
                <a:solidFill>
                  <a:schemeClr val="tx1"/>
                </a:solidFill>
                <a:latin typeface="Arial" pitchFamily="34" charset="0"/>
              </a:defRPr>
            </a:lvl1pPr>
            <a:lvl2pPr marL="742950" indent="-285750" eaLnBrk="0" hangingPunct="0">
              <a:defRPr sz="1600" b="1" i="1">
                <a:solidFill>
                  <a:schemeClr val="tx1"/>
                </a:solidFill>
                <a:latin typeface="Arial" pitchFamily="34" charset="0"/>
              </a:defRPr>
            </a:lvl2pPr>
            <a:lvl3pPr marL="1143000" indent="-228600" eaLnBrk="0" hangingPunct="0">
              <a:defRPr sz="1600" b="1" i="1">
                <a:solidFill>
                  <a:schemeClr val="tx1"/>
                </a:solidFill>
                <a:latin typeface="Arial" pitchFamily="34" charset="0"/>
              </a:defRPr>
            </a:lvl3pPr>
            <a:lvl4pPr marL="1600200" indent="-228600" eaLnBrk="0" hangingPunct="0">
              <a:defRPr sz="1600" b="1" i="1">
                <a:solidFill>
                  <a:schemeClr val="tx1"/>
                </a:solidFill>
                <a:latin typeface="Arial" pitchFamily="34" charset="0"/>
              </a:defRPr>
            </a:lvl4pPr>
            <a:lvl5pPr marL="2057400" indent="-228600" eaLnBrk="0" hangingPunct="0">
              <a:defRPr sz="1600" b="1" i="1">
                <a:solidFill>
                  <a:schemeClr val="tx1"/>
                </a:solidFill>
                <a:latin typeface="Arial" pitchFamily="34" charset="0"/>
              </a:defRPr>
            </a:lvl5pPr>
            <a:lvl6pPr marL="2514600" indent="-228600" eaLnBrk="0" fontAlgn="base" hangingPunct="0">
              <a:spcBef>
                <a:spcPct val="0"/>
              </a:spcBef>
              <a:spcAft>
                <a:spcPct val="0"/>
              </a:spcAft>
              <a:defRPr sz="1600" b="1" i="1">
                <a:solidFill>
                  <a:schemeClr val="tx1"/>
                </a:solidFill>
                <a:latin typeface="Arial" pitchFamily="34" charset="0"/>
              </a:defRPr>
            </a:lvl6pPr>
            <a:lvl7pPr marL="2971800" indent="-228600" eaLnBrk="0" fontAlgn="base" hangingPunct="0">
              <a:spcBef>
                <a:spcPct val="0"/>
              </a:spcBef>
              <a:spcAft>
                <a:spcPct val="0"/>
              </a:spcAft>
              <a:defRPr sz="1600" b="1" i="1">
                <a:solidFill>
                  <a:schemeClr val="tx1"/>
                </a:solidFill>
                <a:latin typeface="Arial" pitchFamily="34" charset="0"/>
              </a:defRPr>
            </a:lvl7pPr>
            <a:lvl8pPr marL="3429000" indent="-228600" eaLnBrk="0" fontAlgn="base" hangingPunct="0">
              <a:spcBef>
                <a:spcPct val="0"/>
              </a:spcBef>
              <a:spcAft>
                <a:spcPct val="0"/>
              </a:spcAft>
              <a:defRPr sz="1600" b="1" i="1">
                <a:solidFill>
                  <a:schemeClr val="tx1"/>
                </a:solidFill>
                <a:latin typeface="Arial" pitchFamily="34" charset="0"/>
              </a:defRPr>
            </a:lvl8pPr>
            <a:lvl9pPr marL="3886200" indent="-228600" eaLnBrk="0" fontAlgn="base" hangingPunct="0">
              <a:spcBef>
                <a:spcPct val="0"/>
              </a:spcBef>
              <a:spcAft>
                <a:spcPct val="0"/>
              </a:spcAft>
              <a:defRPr sz="1600" b="1" i="1">
                <a:solidFill>
                  <a:schemeClr val="tx1"/>
                </a:solidFill>
                <a:latin typeface="Arial" pitchFamily="34" charset="0"/>
              </a:defRPr>
            </a:lvl9pPr>
          </a:lstStyle>
          <a:p>
            <a:pPr eaLnBrk="1" hangingPunct="1">
              <a:defRPr/>
            </a:pPr>
            <a:endParaRPr lang="en-US" altLang="en-US" dirty="0">
              <a:latin typeface="+mn-lt"/>
            </a:endParaRPr>
          </a:p>
        </p:txBody>
      </p:sp>
      <p:sp>
        <p:nvSpPr>
          <p:cNvPr id="29736" name="Text Box 41"/>
          <p:cNvSpPr txBox="1">
            <a:spLocks noChangeArrowheads="1"/>
          </p:cNvSpPr>
          <p:nvPr/>
        </p:nvSpPr>
        <p:spPr bwMode="auto">
          <a:xfrm>
            <a:off x="9096018" y="3480519"/>
            <a:ext cx="55335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b="1" i="1">
                <a:solidFill>
                  <a:schemeClr val="tx1"/>
                </a:solidFill>
                <a:latin typeface="Arial" pitchFamily="34" charset="0"/>
              </a:defRPr>
            </a:lvl1pPr>
            <a:lvl2pPr marL="742950" indent="-285750" eaLnBrk="0" hangingPunct="0">
              <a:defRPr sz="1600" b="1" i="1">
                <a:solidFill>
                  <a:schemeClr val="tx1"/>
                </a:solidFill>
                <a:latin typeface="Arial" pitchFamily="34" charset="0"/>
              </a:defRPr>
            </a:lvl2pPr>
            <a:lvl3pPr marL="1143000" indent="-228600" eaLnBrk="0" hangingPunct="0">
              <a:defRPr sz="1600" b="1" i="1">
                <a:solidFill>
                  <a:schemeClr val="tx1"/>
                </a:solidFill>
                <a:latin typeface="Arial" pitchFamily="34" charset="0"/>
              </a:defRPr>
            </a:lvl3pPr>
            <a:lvl4pPr marL="1600200" indent="-228600" eaLnBrk="0" hangingPunct="0">
              <a:defRPr sz="1600" b="1" i="1">
                <a:solidFill>
                  <a:schemeClr val="tx1"/>
                </a:solidFill>
                <a:latin typeface="Arial" pitchFamily="34" charset="0"/>
              </a:defRPr>
            </a:lvl4pPr>
            <a:lvl5pPr marL="2057400" indent="-228600" eaLnBrk="0" hangingPunct="0">
              <a:defRPr sz="1600" b="1" i="1">
                <a:solidFill>
                  <a:schemeClr val="tx1"/>
                </a:solidFill>
                <a:latin typeface="Arial" pitchFamily="34" charset="0"/>
              </a:defRPr>
            </a:lvl5pPr>
            <a:lvl6pPr marL="2514600" indent="-228600" eaLnBrk="0" fontAlgn="base" hangingPunct="0">
              <a:spcBef>
                <a:spcPct val="0"/>
              </a:spcBef>
              <a:spcAft>
                <a:spcPct val="0"/>
              </a:spcAft>
              <a:defRPr sz="1600" b="1" i="1">
                <a:solidFill>
                  <a:schemeClr val="tx1"/>
                </a:solidFill>
                <a:latin typeface="Arial" pitchFamily="34" charset="0"/>
              </a:defRPr>
            </a:lvl6pPr>
            <a:lvl7pPr marL="2971800" indent="-228600" eaLnBrk="0" fontAlgn="base" hangingPunct="0">
              <a:spcBef>
                <a:spcPct val="0"/>
              </a:spcBef>
              <a:spcAft>
                <a:spcPct val="0"/>
              </a:spcAft>
              <a:defRPr sz="1600" b="1" i="1">
                <a:solidFill>
                  <a:schemeClr val="tx1"/>
                </a:solidFill>
                <a:latin typeface="Arial" pitchFamily="34" charset="0"/>
              </a:defRPr>
            </a:lvl7pPr>
            <a:lvl8pPr marL="3429000" indent="-228600" eaLnBrk="0" fontAlgn="base" hangingPunct="0">
              <a:spcBef>
                <a:spcPct val="0"/>
              </a:spcBef>
              <a:spcAft>
                <a:spcPct val="0"/>
              </a:spcAft>
              <a:defRPr sz="1600" b="1" i="1">
                <a:solidFill>
                  <a:schemeClr val="tx1"/>
                </a:solidFill>
                <a:latin typeface="Arial" pitchFamily="34" charset="0"/>
              </a:defRPr>
            </a:lvl8pPr>
            <a:lvl9pPr marL="3886200" indent="-228600" eaLnBrk="0" fontAlgn="base" hangingPunct="0">
              <a:spcBef>
                <a:spcPct val="0"/>
              </a:spcBef>
              <a:spcAft>
                <a:spcPct val="0"/>
              </a:spcAft>
              <a:defRPr sz="1600" b="1" i="1">
                <a:solidFill>
                  <a:schemeClr val="tx1"/>
                </a:solidFill>
                <a:latin typeface="Arial" pitchFamily="34" charset="0"/>
              </a:defRPr>
            </a:lvl9pPr>
          </a:lstStyle>
          <a:p>
            <a:pPr eaLnBrk="1" hangingPunct="1">
              <a:defRPr/>
            </a:pPr>
            <a:r>
              <a:rPr lang="en-US" altLang="en-US" dirty="0">
                <a:latin typeface="+mn-lt"/>
              </a:rPr>
              <a:t>EXIT</a:t>
            </a:r>
          </a:p>
        </p:txBody>
      </p:sp>
      <p:sp>
        <p:nvSpPr>
          <p:cNvPr id="29738" name="Text Box 28"/>
          <p:cNvSpPr txBox="1">
            <a:spLocks noChangeArrowheads="1"/>
          </p:cNvSpPr>
          <p:nvPr/>
        </p:nvSpPr>
        <p:spPr bwMode="auto">
          <a:xfrm>
            <a:off x="2089150" y="3933826"/>
            <a:ext cx="111973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b="1" i="1">
                <a:solidFill>
                  <a:schemeClr val="tx1"/>
                </a:solidFill>
                <a:latin typeface="Arial" pitchFamily="34" charset="0"/>
              </a:defRPr>
            </a:lvl1pPr>
            <a:lvl2pPr marL="742950" indent="-285750" eaLnBrk="0" hangingPunct="0">
              <a:defRPr sz="1600" b="1" i="1">
                <a:solidFill>
                  <a:schemeClr val="tx1"/>
                </a:solidFill>
                <a:latin typeface="Arial" pitchFamily="34" charset="0"/>
              </a:defRPr>
            </a:lvl2pPr>
            <a:lvl3pPr marL="1143000" indent="-228600" eaLnBrk="0" hangingPunct="0">
              <a:defRPr sz="1600" b="1" i="1">
                <a:solidFill>
                  <a:schemeClr val="tx1"/>
                </a:solidFill>
                <a:latin typeface="Arial" pitchFamily="34" charset="0"/>
              </a:defRPr>
            </a:lvl3pPr>
            <a:lvl4pPr marL="1600200" indent="-228600" eaLnBrk="0" hangingPunct="0">
              <a:defRPr sz="1600" b="1" i="1">
                <a:solidFill>
                  <a:schemeClr val="tx1"/>
                </a:solidFill>
                <a:latin typeface="Arial" pitchFamily="34" charset="0"/>
              </a:defRPr>
            </a:lvl4pPr>
            <a:lvl5pPr marL="2057400" indent="-228600" eaLnBrk="0" hangingPunct="0">
              <a:defRPr sz="1600" b="1" i="1">
                <a:solidFill>
                  <a:schemeClr val="tx1"/>
                </a:solidFill>
                <a:latin typeface="Arial" pitchFamily="34" charset="0"/>
              </a:defRPr>
            </a:lvl5pPr>
            <a:lvl6pPr marL="2514600" indent="-228600" eaLnBrk="0" fontAlgn="base" hangingPunct="0">
              <a:spcBef>
                <a:spcPct val="0"/>
              </a:spcBef>
              <a:spcAft>
                <a:spcPct val="0"/>
              </a:spcAft>
              <a:defRPr sz="1600" b="1" i="1">
                <a:solidFill>
                  <a:schemeClr val="tx1"/>
                </a:solidFill>
                <a:latin typeface="Arial" pitchFamily="34" charset="0"/>
              </a:defRPr>
            </a:lvl6pPr>
            <a:lvl7pPr marL="2971800" indent="-228600" eaLnBrk="0" fontAlgn="base" hangingPunct="0">
              <a:spcBef>
                <a:spcPct val="0"/>
              </a:spcBef>
              <a:spcAft>
                <a:spcPct val="0"/>
              </a:spcAft>
              <a:defRPr sz="1600" b="1" i="1">
                <a:solidFill>
                  <a:schemeClr val="tx1"/>
                </a:solidFill>
                <a:latin typeface="Arial" pitchFamily="34" charset="0"/>
              </a:defRPr>
            </a:lvl7pPr>
            <a:lvl8pPr marL="3429000" indent="-228600" eaLnBrk="0" fontAlgn="base" hangingPunct="0">
              <a:spcBef>
                <a:spcPct val="0"/>
              </a:spcBef>
              <a:spcAft>
                <a:spcPct val="0"/>
              </a:spcAft>
              <a:defRPr sz="1600" b="1" i="1">
                <a:solidFill>
                  <a:schemeClr val="tx1"/>
                </a:solidFill>
                <a:latin typeface="Arial" pitchFamily="34" charset="0"/>
              </a:defRPr>
            </a:lvl8pPr>
            <a:lvl9pPr marL="3886200" indent="-228600" eaLnBrk="0" fontAlgn="base" hangingPunct="0">
              <a:spcBef>
                <a:spcPct val="0"/>
              </a:spcBef>
              <a:spcAft>
                <a:spcPct val="0"/>
              </a:spcAft>
              <a:defRPr sz="1600" b="1" i="1">
                <a:solidFill>
                  <a:schemeClr val="tx1"/>
                </a:solidFill>
                <a:latin typeface="Arial" pitchFamily="34" charset="0"/>
              </a:defRPr>
            </a:lvl9pPr>
          </a:lstStyle>
          <a:p>
            <a:pPr eaLnBrk="1" hangingPunct="1">
              <a:defRPr/>
            </a:pPr>
            <a:r>
              <a:rPr kumimoji="1" lang="en-US" altLang="zh-TW" i="0" dirty="0">
                <a:latin typeface="+mn-lt"/>
                <a:ea typeface="PMingLiU" pitchFamily="18" charset="-120"/>
              </a:rPr>
              <a:t>Financial</a:t>
            </a:r>
          </a:p>
          <a:p>
            <a:pPr eaLnBrk="1" hangingPunct="1">
              <a:defRPr/>
            </a:pPr>
            <a:r>
              <a:rPr kumimoji="1" lang="en-US" altLang="zh-TW" i="0" dirty="0">
                <a:latin typeface="+mn-lt"/>
                <a:ea typeface="PMingLiU" pitchFamily="18" charset="-120"/>
              </a:rPr>
              <a:t>Milestones</a:t>
            </a:r>
          </a:p>
        </p:txBody>
      </p:sp>
      <p:sp>
        <p:nvSpPr>
          <p:cNvPr id="2" name="Footer Placeholder 1"/>
          <p:cNvSpPr>
            <a:spLocks noGrp="1"/>
          </p:cNvSpPr>
          <p:nvPr>
            <p:ph type="ftr" sz="quarter" idx="11"/>
          </p:nvPr>
        </p:nvSpPr>
        <p:spPr/>
        <p:txBody>
          <a:bodyPr/>
          <a:lstStyle/>
          <a:p>
            <a:r>
              <a:rPr lang="en-US"/>
              <a:t>SDSI Springboard Prorietary &amp; Confidential</a:t>
            </a:r>
            <a:endParaRPr lang="en-US" dirty="0"/>
          </a:p>
        </p:txBody>
      </p:sp>
    </p:spTree>
    <p:extLst>
      <p:ext uri="{BB962C8B-B14F-4D97-AF65-F5344CB8AC3E}">
        <p14:creationId xmlns:p14="http://schemas.microsoft.com/office/powerpoint/2010/main" val="18649003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1524000" y="123827"/>
            <a:ext cx="86106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1600" b="1" i="1">
                <a:solidFill>
                  <a:schemeClr val="tx1"/>
                </a:solidFill>
                <a:latin typeface="Arial" charset="0"/>
                <a:ea typeface="ＭＳ Ｐゴシック" charset="0"/>
              </a:defRPr>
            </a:lvl1pPr>
            <a:lvl2pPr marL="742950" indent="-285750" eaLnBrk="0" hangingPunct="0">
              <a:defRPr sz="1600" b="1" i="1">
                <a:solidFill>
                  <a:schemeClr val="tx1"/>
                </a:solidFill>
                <a:latin typeface="Arial" charset="0"/>
                <a:ea typeface="ＭＳ Ｐゴシック" charset="0"/>
              </a:defRPr>
            </a:lvl2pPr>
            <a:lvl3pPr marL="1143000" indent="-228600" eaLnBrk="0" hangingPunct="0">
              <a:defRPr sz="1600" b="1" i="1">
                <a:solidFill>
                  <a:schemeClr val="tx1"/>
                </a:solidFill>
                <a:latin typeface="Arial" charset="0"/>
                <a:ea typeface="ＭＳ Ｐゴシック" charset="0"/>
              </a:defRPr>
            </a:lvl3pPr>
            <a:lvl4pPr marL="1600200" indent="-228600" eaLnBrk="0" hangingPunct="0">
              <a:defRPr sz="1600" b="1" i="1">
                <a:solidFill>
                  <a:schemeClr val="tx1"/>
                </a:solidFill>
                <a:latin typeface="Arial" charset="0"/>
                <a:ea typeface="ＭＳ Ｐゴシック" charset="0"/>
              </a:defRPr>
            </a:lvl4pPr>
            <a:lvl5pPr marL="2057400" indent="-228600" eaLnBrk="0" hangingPunct="0">
              <a:defRPr sz="1600" b="1" i="1">
                <a:solidFill>
                  <a:schemeClr val="tx1"/>
                </a:solidFill>
                <a:latin typeface="Arial" charset="0"/>
                <a:ea typeface="ＭＳ Ｐゴシック" charset="0"/>
              </a:defRPr>
            </a:lvl5pPr>
            <a:lvl6pPr marL="2514600" indent="-228600" eaLnBrk="0" fontAlgn="base" hangingPunct="0">
              <a:spcBef>
                <a:spcPct val="0"/>
              </a:spcBef>
              <a:spcAft>
                <a:spcPct val="0"/>
              </a:spcAft>
              <a:defRPr sz="1600" b="1" i="1">
                <a:solidFill>
                  <a:schemeClr val="tx1"/>
                </a:solidFill>
                <a:latin typeface="Arial" charset="0"/>
                <a:ea typeface="ＭＳ Ｐゴシック" charset="0"/>
              </a:defRPr>
            </a:lvl6pPr>
            <a:lvl7pPr marL="2971800" indent="-228600" eaLnBrk="0" fontAlgn="base" hangingPunct="0">
              <a:spcBef>
                <a:spcPct val="0"/>
              </a:spcBef>
              <a:spcAft>
                <a:spcPct val="0"/>
              </a:spcAft>
              <a:defRPr sz="1600" b="1" i="1">
                <a:solidFill>
                  <a:schemeClr val="tx1"/>
                </a:solidFill>
                <a:latin typeface="Arial" charset="0"/>
                <a:ea typeface="ＭＳ Ｐゴシック" charset="0"/>
              </a:defRPr>
            </a:lvl7pPr>
            <a:lvl8pPr marL="3429000" indent="-228600" eaLnBrk="0" fontAlgn="base" hangingPunct="0">
              <a:spcBef>
                <a:spcPct val="0"/>
              </a:spcBef>
              <a:spcAft>
                <a:spcPct val="0"/>
              </a:spcAft>
              <a:defRPr sz="1600" b="1" i="1">
                <a:solidFill>
                  <a:schemeClr val="tx1"/>
                </a:solidFill>
                <a:latin typeface="Arial" charset="0"/>
                <a:ea typeface="ＭＳ Ｐゴシック" charset="0"/>
              </a:defRPr>
            </a:lvl8pPr>
            <a:lvl9pPr marL="3886200" indent="-228600" eaLnBrk="0" fontAlgn="base" hangingPunct="0">
              <a:spcBef>
                <a:spcPct val="0"/>
              </a:spcBef>
              <a:spcAft>
                <a:spcPct val="0"/>
              </a:spcAft>
              <a:defRPr sz="1600" b="1" i="1">
                <a:solidFill>
                  <a:schemeClr val="tx1"/>
                </a:solidFill>
                <a:latin typeface="Arial" charset="0"/>
                <a:ea typeface="ＭＳ Ｐゴシック" charset="0"/>
              </a:defRPr>
            </a:lvl9pPr>
          </a:lstStyle>
          <a:p>
            <a:pPr eaLnBrk="1" hangingPunct="1">
              <a:defRPr/>
            </a:pPr>
            <a:r>
              <a:rPr lang="en-US" sz="4000" b="0" u="sng" dirty="0"/>
              <a:t>MILESTONES</a:t>
            </a:r>
            <a:endParaRPr lang="en-US" sz="2000" b="0" dirty="0">
              <a:solidFill>
                <a:srgbClr val="FF0000"/>
              </a:solidFill>
            </a:endParaRPr>
          </a:p>
        </p:txBody>
      </p:sp>
      <p:graphicFrame>
        <p:nvGraphicFramePr>
          <p:cNvPr id="12413" name="Group 125"/>
          <p:cNvGraphicFramePr>
            <a:graphicFrameLocks noGrp="1"/>
          </p:cNvGraphicFramePr>
          <p:nvPr>
            <p:extLst>
              <p:ext uri="{D42A27DB-BD31-4B8C-83A1-F6EECF244321}">
                <p14:modId xmlns:p14="http://schemas.microsoft.com/office/powerpoint/2010/main" val="3183021378"/>
              </p:ext>
            </p:extLst>
          </p:nvPr>
        </p:nvGraphicFramePr>
        <p:xfrm>
          <a:off x="2438400" y="1632857"/>
          <a:ext cx="7696200" cy="3801745"/>
        </p:xfrm>
        <a:graphic>
          <a:graphicData uri="http://schemas.openxmlformats.org/drawingml/2006/table">
            <a:tbl>
              <a:tblPr/>
              <a:tblGrid>
                <a:gridCol w="1924050">
                  <a:extLst>
                    <a:ext uri="{9D8B030D-6E8A-4147-A177-3AD203B41FA5}">
                      <a16:colId xmlns:a16="http://schemas.microsoft.com/office/drawing/2014/main" val="20000"/>
                    </a:ext>
                  </a:extLst>
                </a:gridCol>
                <a:gridCol w="1141413">
                  <a:extLst>
                    <a:ext uri="{9D8B030D-6E8A-4147-A177-3AD203B41FA5}">
                      <a16:colId xmlns:a16="http://schemas.microsoft.com/office/drawing/2014/main" val="20001"/>
                    </a:ext>
                  </a:extLst>
                </a:gridCol>
                <a:gridCol w="1430337">
                  <a:extLst>
                    <a:ext uri="{9D8B030D-6E8A-4147-A177-3AD203B41FA5}">
                      <a16:colId xmlns:a16="http://schemas.microsoft.com/office/drawing/2014/main" val="20002"/>
                    </a:ext>
                  </a:extLst>
                </a:gridCol>
                <a:gridCol w="3200400">
                  <a:extLst>
                    <a:ext uri="{9D8B030D-6E8A-4147-A177-3AD203B41FA5}">
                      <a16:colId xmlns:a16="http://schemas.microsoft.com/office/drawing/2014/main" val="20003"/>
                    </a:ext>
                  </a:extLst>
                </a:gridCol>
              </a:tblGrid>
              <a:tr h="338819">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1" u="none" strike="noStrike" cap="none" normalizeH="0" baseline="0" dirty="0">
                          <a:ln>
                            <a:noFill/>
                          </a:ln>
                          <a:solidFill>
                            <a:schemeClr val="tx1"/>
                          </a:solidFill>
                          <a:effectLst/>
                          <a:latin typeface="+mn-lt"/>
                        </a:rPr>
                        <a:t>WHAT ?</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1" u="none" strike="noStrike" cap="none" normalizeH="0" baseline="0" dirty="0">
                          <a:ln>
                            <a:noFill/>
                          </a:ln>
                          <a:solidFill>
                            <a:schemeClr val="tx1"/>
                          </a:solidFill>
                          <a:effectLst/>
                          <a:latin typeface="+mn-lt"/>
                        </a:rPr>
                        <a:t>WHEN?</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1" u="none" strike="noStrike" cap="none" normalizeH="0" baseline="0" dirty="0">
                          <a:ln>
                            <a:noFill/>
                          </a:ln>
                          <a:solidFill>
                            <a:schemeClr val="tx1"/>
                          </a:solidFill>
                          <a:effectLst/>
                          <a:latin typeface="+mn-lt"/>
                        </a:rPr>
                        <a:t>$$$ INVESTED?</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1" u="none" strike="noStrike" cap="none" normalizeH="0" baseline="0" dirty="0">
                          <a:ln>
                            <a:noFill/>
                          </a:ln>
                          <a:solidFill>
                            <a:schemeClr val="tx1"/>
                          </a:solidFill>
                          <a:effectLst/>
                          <a:latin typeface="+mn-lt"/>
                        </a:rPr>
                        <a:t>IMPACT/RESULT?</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60375">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1" u="none" strike="noStrike" cap="none" normalizeH="0" baseline="0" dirty="0">
                          <a:ln>
                            <a:noFill/>
                          </a:ln>
                          <a:solidFill>
                            <a:schemeClr val="tx1"/>
                          </a:solidFill>
                          <a:effectLst/>
                          <a:latin typeface="+mn-lt"/>
                        </a:rPr>
                        <a:t>Past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1" i="1"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1" i="1"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1" i="1"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60375">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1" u="none" strike="noStrike" cap="none" normalizeH="0" baseline="0" dirty="0">
                          <a:ln>
                            <a:noFill/>
                          </a:ln>
                          <a:solidFill>
                            <a:schemeClr val="tx1"/>
                          </a:solidFill>
                          <a:effectLst/>
                          <a:latin typeface="+mn-lt"/>
                        </a:rPr>
                        <a:t>Past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1" i="1"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1" i="1"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1" i="1"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60375">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1" u="none" strike="noStrike" cap="none" normalizeH="0" baseline="0" dirty="0">
                          <a:ln>
                            <a:noFill/>
                          </a:ln>
                          <a:solidFill>
                            <a:schemeClr val="tx1"/>
                          </a:solidFill>
                          <a:effectLst/>
                          <a:latin typeface="+mn-lt"/>
                        </a:rPr>
                        <a:t>Past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1" i="1"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1" i="1"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1" i="1"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60375">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1" u="none" strike="noStrike" cap="none" normalizeH="0" baseline="0" dirty="0">
                          <a:ln>
                            <a:noFill/>
                          </a:ln>
                          <a:solidFill>
                            <a:schemeClr val="tx1"/>
                          </a:solidFill>
                          <a:effectLst/>
                          <a:latin typeface="+mn-lt"/>
                        </a:rPr>
                        <a:t>Past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1" i="1"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1" i="1"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1" i="1"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60375">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1" u="none" strike="noStrike" cap="none" normalizeH="0" baseline="0" dirty="0">
                          <a:ln>
                            <a:noFill/>
                          </a:ln>
                          <a:solidFill>
                            <a:schemeClr val="tx1"/>
                          </a:solidFill>
                          <a:effectLst/>
                          <a:latin typeface="+mn-lt"/>
                        </a:rPr>
                        <a:t>Future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1" i="1"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1" i="1"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1" i="1"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60375">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1" u="none" strike="noStrike" cap="none" normalizeH="0" baseline="0" dirty="0">
                          <a:ln>
                            <a:noFill/>
                          </a:ln>
                          <a:solidFill>
                            <a:schemeClr val="tx1"/>
                          </a:solidFill>
                          <a:effectLst/>
                          <a:latin typeface="+mn-lt"/>
                        </a:rPr>
                        <a:t>Future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1" i="1"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1" i="1"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1" i="1"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60375">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1" u="none" strike="noStrike" cap="none" normalizeH="0" baseline="0" dirty="0">
                          <a:ln>
                            <a:noFill/>
                          </a:ln>
                          <a:solidFill>
                            <a:schemeClr val="tx1"/>
                          </a:solidFill>
                          <a:effectLst/>
                          <a:latin typeface="+mn-lt"/>
                        </a:rPr>
                        <a:t>Future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1" i="1"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1" i="1"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1" i="1"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2" name="Footer Placeholder 1"/>
          <p:cNvSpPr>
            <a:spLocks noGrp="1"/>
          </p:cNvSpPr>
          <p:nvPr>
            <p:ph type="ftr" sz="quarter" idx="11"/>
          </p:nvPr>
        </p:nvSpPr>
        <p:spPr/>
        <p:txBody>
          <a:bodyPr/>
          <a:lstStyle/>
          <a:p>
            <a:r>
              <a:rPr lang="en-US"/>
              <a:t>SDSI Springboard Prorietary &amp; Confidential</a:t>
            </a:r>
            <a:endParaRPr lang="en-US" dirty="0"/>
          </a:p>
        </p:txBody>
      </p:sp>
    </p:spTree>
    <p:extLst>
      <p:ext uri="{BB962C8B-B14F-4D97-AF65-F5344CB8AC3E}">
        <p14:creationId xmlns:p14="http://schemas.microsoft.com/office/powerpoint/2010/main" val="33245260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bwMode="auto">
          <a:xfrm>
            <a:off x="1534886" y="217714"/>
            <a:ext cx="7162800" cy="762000"/>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algn="l" eaLnBrk="1" hangingPunct="1"/>
            <a:r>
              <a:rPr lang="en-US" altLang="en-US" sz="4000" i="1" u="sng" dirty="0">
                <a:latin typeface="+mn-lt"/>
                <a:ea typeface="ＭＳ Ｐゴシック" panose="020B0600070205080204" pitchFamily="34" charset="-128"/>
              </a:rPr>
              <a:t>ASSUMPTIONS AND RISKS </a:t>
            </a:r>
          </a:p>
        </p:txBody>
      </p:sp>
      <p:graphicFrame>
        <p:nvGraphicFramePr>
          <p:cNvPr id="27661" name="Group 13"/>
          <p:cNvGraphicFramePr>
            <a:graphicFrameLocks noGrp="1"/>
          </p:cNvGraphicFramePr>
          <p:nvPr>
            <p:ph idx="1"/>
            <p:extLst>
              <p:ext uri="{D42A27DB-BD31-4B8C-83A1-F6EECF244321}">
                <p14:modId xmlns:p14="http://schemas.microsoft.com/office/powerpoint/2010/main" val="1263618608"/>
              </p:ext>
            </p:extLst>
          </p:nvPr>
        </p:nvGraphicFramePr>
        <p:xfrm>
          <a:off x="2383972" y="1660072"/>
          <a:ext cx="8229600" cy="4724400"/>
        </p:xfrm>
        <a:graphic>
          <a:graphicData uri="http://schemas.openxmlformats.org/drawingml/2006/table">
            <a:tbl>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4038600">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sng" strike="noStrike" cap="none" normalizeH="0" baseline="0" dirty="0">
                          <a:ln>
                            <a:noFill/>
                          </a:ln>
                          <a:solidFill>
                            <a:schemeClr val="tx1"/>
                          </a:solidFill>
                          <a:effectLst/>
                          <a:latin typeface="+mn-lt"/>
                          <a:ea typeface="ＭＳ Ｐゴシック" pitchFamily="34" charset="-128"/>
                        </a:rPr>
                        <a:t>ASSUMPTION/RISK</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000" b="0" i="0" u="sng" strike="noStrike" cap="none" normalizeH="0" baseline="0" dirty="0">
                        <a:ln>
                          <a:noFill/>
                        </a:ln>
                        <a:solidFill>
                          <a:schemeClr val="tx1"/>
                        </a:solidFill>
                        <a:effectLst/>
                        <a:latin typeface="+mn-lt"/>
                        <a:ea typeface="ＭＳ Ｐゴシック"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mn-lt"/>
                          <a:ea typeface="ＭＳ Ｐゴシック" pitchFamily="34" charset="-128"/>
                        </a:rPr>
                        <a:t>List some critical assumptions or risks that may affect the realization of revenue and profit projections…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mn-lt"/>
                        <a:ea typeface="ＭＳ Ｐゴシック"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mn-lt"/>
                          <a:ea typeface="ＭＳ Ｐゴシック" pitchFamily="34" charset="-128"/>
                        </a:rPr>
                        <a:t>….in decreasing order of probability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mn-lt"/>
                        <a:ea typeface="ＭＳ Ｐゴシック"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mn-lt"/>
                          <a:ea typeface="ＭＳ Ｐゴシック" pitchFamily="34" charset="-128"/>
                        </a:rPr>
                        <a:t>(do not include natural disasters, acts of war and such)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sng" strike="noStrike" cap="none" normalizeH="0" baseline="0" dirty="0">
                          <a:ln>
                            <a:noFill/>
                          </a:ln>
                          <a:solidFill>
                            <a:schemeClr val="tx1"/>
                          </a:solidFill>
                          <a:effectLst/>
                          <a:latin typeface="+mn-lt"/>
                          <a:ea typeface="ＭＳ Ｐゴシック" pitchFamily="34" charset="-128"/>
                        </a:rPr>
                        <a:t>POTENTIAL IMPACT</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mn-lt"/>
                        <a:ea typeface="ＭＳ Ｐゴシック"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mn-lt"/>
                          <a:ea typeface="ＭＳ Ｐゴシック" pitchFamily="34" charset="-128"/>
                        </a:rPr>
                        <a:t>Across from each assumption, describe the negative impact of each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sng" strike="noStrike" cap="none" normalizeH="0" baseline="0" dirty="0">
                          <a:ln>
                            <a:noFill/>
                          </a:ln>
                          <a:solidFill>
                            <a:schemeClr val="tx1"/>
                          </a:solidFill>
                          <a:effectLst/>
                          <a:latin typeface="+mn-lt"/>
                          <a:ea typeface="ＭＳ Ｐゴシック" pitchFamily="34" charset="-128"/>
                        </a:rPr>
                        <a:t>MITIGATION</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000" b="0" i="0" u="sng" strike="noStrike" cap="none" normalizeH="0" baseline="0" dirty="0">
                        <a:ln>
                          <a:noFill/>
                        </a:ln>
                        <a:solidFill>
                          <a:schemeClr val="tx1"/>
                        </a:solidFill>
                        <a:effectLst/>
                        <a:latin typeface="+mn-lt"/>
                        <a:ea typeface="ＭＳ Ｐゴシック"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mn-lt"/>
                          <a:ea typeface="ＭＳ Ｐゴシック" pitchFamily="34" charset="-128"/>
                        </a:rPr>
                        <a:t>Across from each, now describe what you are doing to mitigate or de-risk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5363164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1479097" y="1081957"/>
            <a:ext cx="10081532" cy="5274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1600" b="1" i="1">
                <a:solidFill>
                  <a:schemeClr val="tx1"/>
                </a:solidFill>
                <a:latin typeface="Arial" pitchFamily="34" charset="0"/>
                <a:ea typeface="ＭＳ Ｐゴシック" pitchFamily="34" charset="-128"/>
              </a:defRPr>
            </a:lvl1pPr>
            <a:lvl2pPr eaLnBrk="0" hangingPunct="0">
              <a:defRPr sz="1600" b="1" i="1">
                <a:solidFill>
                  <a:schemeClr val="tx1"/>
                </a:solidFill>
                <a:latin typeface="Arial" pitchFamily="34" charset="0"/>
                <a:ea typeface="ＭＳ Ｐゴシック" pitchFamily="34" charset="-128"/>
              </a:defRPr>
            </a:lvl2pPr>
            <a:lvl3pPr marL="1143000" indent="-228600" eaLnBrk="0" hangingPunct="0">
              <a:defRPr sz="1600" b="1" i="1">
                <a:solidFill>
                  <a:schemeClr val="tx1"/>
                </a:solidFill>
                <a:latin typeface="Arial" pitchFamily="34" charset="0"/>
                <a:ea typeface="ＭＳ Ｐゴシック" pitchFamily="34" charset="-128"/>
              </a:defRPr>
            </a:lvl3pPr>
            <a:lvl4pPr marL="1600200" indent="-228600" eaLnBrk="0" hangingPunct="0">
              <a:defRPr sz="1600" b="1" i="1">
                <a:solidFill>
                  <a:schemeClr val="tx1"/>
                </a:solidFill>
                <a:latin typeface="Arial" pitchFamily="34" charset="0"/>
                <a:ea typeface="ＭＳ Ｐゴシック" pitchFamily="34" charset="-128"/>
              </a:defRPr>
            </a:lvl4pPr>
            <a:lvl5pPr marL="2057400" indent="-228600" eaLnBrk="0" hangingPunct="0">
              <a:defRPr sz="1600" b="1"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9pPr>
          </a:lstStyle>
          <a:p>
            <a:pPr eaLnBrk="1" hangingPunct="1">
              <a:lnSpc>
                <a:spcPct val="114000"/>
              </a:lnSpc>
              <a:spcAft>
                <a:spcPts val="600"/>
              </a:spcAft>
              <a:defRPr/>
            </a:pPr>
            <a:r>
              <a:rPr lang="en-US" altLang="en-US" sz="2400" b="0" i="0" u="sng" dirty="0">
                <a:latin typeface="+mn-lt"/>
              </a:rPr>
              <a:t>MANAGEMENT TEAM</a:t>
            </a:r>
          </a:p>
          <a:p>
            <a:pPr eaLnBrk="1" hangingPunct="1">
              <a:lnSpc>
                <a:spcPct val="114000"/>
              </a:lnSpc>
              <a:defRPr/>
            </a:pPr>
            <a:r>
              <a:rPr lang="en-US" altLang="en-US" sz="2400" b="0" i="0" dirty="0">
                <a:latin typeface="+mn-lt"/>
              </a:rPr>
              <a:t>Photos, names, working positions (rather than titles)</a:t>
            </a:r>
          </a:p>
          <a:p>
            <a:pPr lvl="1" eaLnBrk="1" hangingPunct="1">
              <a:lnSpc>
                <a:spcPct val="114000"/>
              </a:lnSpc>
              <a:buFontTx/>
              <a:buChar char="•"/>
              <a:defRPr/>
            </a:pPr>
            <a:r>
              <a:rPr lang="en-US" altLang="en-US" sz="2400" b="0" i="0" dirty="0">
                <a:latin typeface="+mn-lt"/>
              </a:rPr>
              <a:t> NO CEO unless held that title at successful company</a:t>
            </a:r>
          </a:p>
          <a:p>
            <a:pPr lvl="1" eaLnBrk="1" hangingPunct="1">
              <a:lnSpc>
                <a:spcPct val="114000"/>
              </a:lnSpc>
              <a:buFontTx/>
              <a:buChar char="•"/>
              <a:defRPr/>
            </a:pPr>
            <a:r>
              <a:rPr lang="en-US" altLang="en-US" sz="2400" b="0" i="0" dirty="0">
                <a:latin typeface="+mn-lt"/>
              </a:rPr>
              <a:t>“Founder” is customary</a:t>
            </a:r>
          </a:p>
          <a:p>
            <a:pPr lvl="1" eaLnBrk="1" hangingPunct="1">
              <a:lnSpc>
                <a:spcPct val="114000"/>
              </a:lnSpc>
              <a:buFontTx/>
              <a:buChar char="•"/>
              <a:defRPr/>
            </a:pPr>
            <a:r>
              <a:rPr lang="en-US" altLang="en-US" sz="2400" b="0" i="0" dirty="0">
                <a:latin typeface="+mn-lt"/>
              </a:rPr>
              <a:t> Startup experience</a:t>
            </a:r>
          </a:p>
          <a:p>
            <a:pPr lvl="1" eaLnBrk="1" hangingPunct="1">
              <a:lnSpc>
                <a:spcPct val="114000"/>
              </a:lnSpc>
              <a:buFontTx/>
              <a:buChar char="•"/>
              <a:defRPr/>
            </a:pPr>
            <a:r>
              <a:rPr lang="en-US" altLang="en-US" sz="2400" b="0" i="0" dirty="0">
                <a:latin typeface="+mn-lt"/>
              </a:rPr>
              <a:t> Qualifications that suggest “success”</a:t>
            </a:r>
            <a:endParaRPr lang="en-US" altLang="ja-JP" sz="2400" dirty="0">
              <a:latin typeface="+mn-lt"/>
            </a:endParaRPr>
          </a:p>
          <a:p>
            <a:pPr eaLnBrk="1" hangingPunct="1">
              <a:lnSpc>
                <a:spcPct val="114000"/>
              </a:lnSpc>
              <a:spcAft>
                <a:spcPts val="600"/>
              </a:spcAft>
              <a:defRPr/>
            </a:pPr>
            <a:r>
              <a:rPr lang="en-US" altLang="en-US" sz="2400" b="0" i="0" u="sng" dirty="0">
                <a:latin typeface="+mn-lt"/>
              </a:rPr>
              <a:t>ADVISOR TEAM</a:t>
            </a:r>
          </a:p>
          <a:p>
            <a:pPr eaLnBrk="1" hangingPunct="1">
              <a:lnSpc>
                <a:spcPct val="114000"/>
              </a:lnSpc>
              <a:defRPr/>
            </a:pPr>
            <a:r>
              <a:rPr lang="en-US" altLang="en-US" sz="2400" b="0" i="0" dirty="0">
                <a:latin typeface="+mn-lt"/>
              </a:rPr>
              <a:t>Especially important if management has little experience or no start up successes</a:t>
            </a:r>
          </a:p>
          <a:p>
            <a:pPr lvl="1" eaLnBrk="1" hangingPunct="1">
              <a:lnSpc>
                <a:spcPct val="114000"/>
              </a:lnSpc>
              <a:buFontTx/>
              <a:buChar char="•"/>
              <a:defRPr/>
            </a:pPr>
            <a:r>
              <a:rPr lang="en-US" altLang="en-US" sz="2400" b="0" i="0" dirty="0">
                <a:latin typeface="+mn-lt"/>
              </a:rPr>
              <a:t>Photos, names, company logos</a:t>
            </a:r>
          </a:p>
          <a:p>
            <a:pPr lvl="1" eaLnBrk="1" hangingPunct="1">
              <a:lnSpc>
                <a:spcPct val="114000"/>
              </a:lnSpc>
              <a:buFontTx/>
              <a:buChar char="•"/>
              <a:defRPr/>
            </a:pPr>
            <a:r>
              <a:rPr lang="en-US" altLang="en-US" sz="2400" b="0" i="0" dirty="0">
                <a:latin typeface="+mn-lt"/>
              </a:rPr>
              <a:t>Successes in bringing start-ups to profitability and </a:t>
            </a:r>
          </a:p>
          <a:p>
            <a:pPr eaLnBrk="1" hangingPunct="1">
              <a:lnSpc>
                <a:spcPct val="114000"/>
              </a:lnSpc>
              <a:defRPr/>
            </a:pPr>
            <a:r>
              <a:rPr lang="en-US" altLang="en-US" sz="2400" b="0" i="0" dirty="0">
                <a:latin typeface="+mn-lt"/>
              </a:rPr>
              <a:t>        exit in your market space and technologies</a:t>
            </a:r>
          </a:p>
        </p:txBody>
      </p:sp>
      <p:sp>
        <p:nvSpPr>
          <p:cNvPr id="57347" name="TextBox 1"/>
          <p:cNvSpPr txBox="1">
            <a:spLocks noChangeArrowheads="1"/>
          </p:cNvSpPr>
          <p:nvPr/>
        </p:nvSpPr>
        <p:spPr bwMode="auto">
          <a:xfrm>
            <a:off x="1479097" y="162065"/>
            <a:ext cx="144154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b="1" i="1">
                <a:solidFill>
                  <a:schemeClr val="tx1"/>
                </a:solidFill>
                <a:latin typeface="Arial" panose="020B0604020202020204" pitchFamily="34" charset="0"/>
                <a:ea typeface="ＭＳ Ｐゴシック" panose="020B0600070205080204" pitchFamily="34" charset="-128"/>
              </a:defRPr>
            </a:lvl1pPr>
            <a:lvl2pPr marL="742950" indent="-285750">
              <a:defRPr sz="1600" b="1" i="1">
                <a:solidFill>
                  <a:schemeClr val="tx1"/>
                </a:solidFill>
                <a:latin typeface="Arial" panose="020B0604020202020204" pitchFamily="34" charset="0"/>
                <a:ea typeface="ＭＳ Ｐゴシック" panose="020B0600070205080204" pitchFamily="34" charset="-128"/>
              </a:defRPr>
            </a:lvl2pPr>
            <a:lvl3pPr marL="1143000" indent="-228600">
              <a:defRPr sz="1600" b="1" i="1">
                <a:solidFill>
                  <a:schemeClr val="tx1"/>
                </a:solidFill>
                <a:latin typeface="Arial" panose="020B0604020202020204" pitchFamily="34" charset="0"/>
                <a:ea typeface="ＭＳ Ｐゴシック" panose="020B0600070205080204" pitchFamily="34" charset="-128"/>
              </a:defRPr>
            </a:lvl3pPr>
            <a:lvl4pPr marL="1600200" indent="-228600">
              <a:defRPr sz="1600" b="1" i="1">
                <a:solidFill>
                  <a:schemeClr val="tx1"/>
                </a:solidFill>
                <a:latin typeface="Arial" panose="020B0604020202020204" pitchFamily="34" charset="0"/>
                <a:ea typeface="ＭＳ Ｐゴシック" panose="020B0600070205080204" pitchFamily="34" charset="-128"/>
              </a:defRPr>
            </a:lvl4pPr>
            <a:lvl5pPr marL="2057400" indent="-228600">
              <a:defRPr sz="1600" b="1"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4000" b="0" u="sng" dirty="0">
                <a:latin typeface="+mn-lt"/>
              </a:rPr>
              <a:t>TEAM</a:t>
            </a:r>
          </a:p>
        </p:txBody>
      </p:sp>
      <p:sp>
        <p:nvSpPr>
          <p:cNvPr id="2" name="Footer Placeholder 1"/>
          <p:cNvSpPr>
            <a:spLocks noGrp="1"/>
          </p:cNvSpPr>
          <p:nvPr>
            <p:ph type="ftr" sz="quarter" idx="11"/>
          </p:nvPr>
        </p:nvSpPr>
        <p:spPr/>
        <p:txBody>
          <a:bodyPr/>
          <a:lstStyle/>
          <a:p>
            <a:r>
              <a:rPr lang="en-US"/>
              <a:t>SDSI Springboard Prorietary &amp; Confidential</a:t>
            </a:r>
            <a:endParaRPr lang="en-US" dirty="0"/>
          </a:p>
        </p:txBody>
      </p:sp>
    </p:spTree>
    <p:extLst>
      <p:ext uri="{BB962C8B-B14F-4D97-AF65-F5344CB8AC3E}">
        <p14:creationId xmlns:p14="http://schemas.microsoft.com/office/powerpoint/2010/main" val="15989920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bwMode="auto">
          <a:xfrm>
            <a:off x="1485900" y="122238"/>
            <a:ext cx="8229600" cy="8683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algn="l"/>
            <a:r>
              <a:rPr lang="en-US" altLang="en-US" sz="4000" i="1" u="sng" dirty="0">
                <a:latin typeface="+mn-lt"/>
                <a:ea typeface="ＭＳ Ｐゴシック" panose="020B0600070205080204" pitchFamily="34" charset="-128"/>
              </a:rPr>
              <a:t>VALUATION AND EXIT</a:t>
            </a:r>
            <a:r>
              <a:rPr lang="en-US" altLang="en-US" sz="4000" dirty="0">
                <a:latin typeface="+mn-lt"/>
                <a:ea typeface="ＭＳ Ｐゴシック" panose="020B0600070205080204" pitchFamily="34" charset="-128"/>
              </a:rPr>
              <a:t> </a:t>
            </a:r>
          </a:p>
        </p:txBody>
      </p:sp>
      <p:sp>
        <p:nvSpPr>
          <p:cNvPr id="33795" name="TextBox 7"/>
          <p:cNvSpPr txBox="1">
            <a:spLocks noChangeArrowheads="1"/>
          </p:cNvSpPr>
          <p:nvPr/>
        </p:nvSpPr>
        <p:spPr bwMode="auto">
          <a:xfrm>
            <a:off x="2286000" y="5334000"/>
            <a:ext cx="7543800" cy="1323439"/>
          </a:xfrm>
          <a:prstGeom prst="rect">
            <a:avLst/>
          </a:prstGeom>
          <a:noFill/>
          <a:ln w="31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600" b="1" i="1">
                <a:solidFill>
                  <a:schemeClr val="tx1"/>
                </a:solidFill>
                <a:latin typeface="Arial" pitchFamily="34" charset="0"/>
              </a:defRPr>
            </a:lvl1pPr>
            <a:lvl2pPr marL="742950" indent="-285750" eaLnBrk="0" hangingPunct="0">
              <a:defRPr sz="1600" b="1" i="1">
                <a:solidFill>
                  <a:schemeClr val="tx1"/>
                </a:solidFill>
                <a:latin typeface="Arial" pitchFamily="34" charset="0"/>
              </a:defRPr>
            </a:lvl2pPr>
            <a:lvl3pPr marL="1143000" indent="-228600" eaLnBrk="0" hangingPunct="0">
              <a:defRPr sz="1600" b="1" i="1">
                <a:solidFill>
                  <a:schemeClr val="tx1"/>
                </a:solidFill>
                <a:latin typeface="Arial" pitchFamily="34" charset="0"/>
              </a:defRPr>
            </a:lvl3pPr>
            <a:lvl4pPr marL="1600200" indent="-228600" eaLnBrk="0" hangingPunct="0">
              <a:defRPr sz="1600" b="1" i="1">
                <a:solidFill>
                  <a:schemeClr val="tx1"/>
                </a:solidFill>
                <a:latin typeface="Arial" pitchFamily="34" charset="0"/>
              </a:defRPr>
            </a:lvl4pPr>
            <a:lvl5pPr marL="2057400" indent="-228600" eaLnBrk="0" hangingPunct="0">
              <a:defRPr sz="1600" b="1" i="1">
                <a:solidFill>
                  <a:schemeClr val="tx1"/>
                </a:solidFill>
                <a:latin typeface="Arial" pitchFamily="34" charset="0"/>
              </a:defRPr>
            </a:lvl5pPr>
            <a:lvl6pPr marL="2514600" indent="-228600" eaLnBrk="0" fontAlgn="base" hangingPunct="0">
              <a:spcBef>
                <a:spcPct val="0"/>
              </a:spcBef>
              <a:spcAft>
                <a:spcPct val="0"/>
              </a:spcAft>
              <a:defRPr sz="1600" b="1" i="1">
                <a:solidFill>
                  <a:schemeClr val="tx1"/>
                </a:solidFill>
                <a:latin typeface="Arial" pitchFamily="34" charset="0"/>
              </a:defRPr>
            </a:lvl6pPr>
            <a:lvl7pPr marL="2971800" indent="-228600" eaLnBrk="0" fontAlgn="base" hangingPunct="0">
              <a:spcBef>
                <a:spcPct val="0"/>
              </a:spcBef>
              <a:spcAft>
                <a:spcPct val="0"/>
              </a:spcAft>
              <a:defRPr sz="1600" b="1" i="1">
                <a:solidFill>
                  <a:schemeClr val="tx1"/>
                </a:solidFill>
                <a:latin typeface="Arial" pitchFamily="34" charset="0"/>
              </a:defRPr>
            </a:lvl7pPr>
            <a:lvl8pPr marL="3429000" indent="-228600" eaLnBrk="0" fontAlgn="base" hangingPunct="0">
              <a:spcBef>
                <a:spcPct val="0"/>
              </a:spcBef>
              <a:spcAft>
                <a:spcPct val="0"/>
              </a:spcAft>
              <a:defRPr sz="1600" b="1" i="1">
                <a:solidFill>
                  <a:schemeClr val="tx1"/>
                </a:solidFill>
                <a:latin typeface="Arial" pitchFamily="34" charset="0"/>
              </a:defRPr>
            </a:lvl8pPr>
            <a:lvl9pPr marL="3886200" indent="-228600" eaLnBrk="0" fontAlgn="base" hangingPunct="0">
              <a:spcBef>
                <a:spcPct val="0"/>
              </a:spcBef>
              <a:spcAft>
                <a:spcPct val="0"/>
              </a:spcAft>
              <a:defRPr sz="1600" b="1" i="1">
                <a:solidFill>
                  <a:schemeClr val="tx1"/>
                </a:solidFill>
                <a:latin typeface="Arial" pitchFamily="34" charset="0"/>
              </a:defRPr>
            </a:lvl9pPr>
          </a:lstStyle>
          <a:p>
            <a:pPr eaLnBrk="1" hangingPunct="1">
              <a:defRPr/>
            </a:pPr>
            <a:r>
              <a:rPr lang="en-US" altLang="en-US" b="0" i="0" u="sng" dirty="0">
                <a:latin typeface="+mj-lt"/>
                <a:cs typeface="Times New Roman" pitchFamily="18" charset="0"/>
              </a:rPr>
              <a:t>Potential Acquirers include:</a:t>
            </a:r>
          </a:p>
          <a:p>
            <a:pPr eaLnBrk="1" hangingPunct="1">
              <a:defRPr/>
            </a:pPr>
            <a:r>
              <a:rPr lang="en-US" altLang="en-US" b="0" i="0" u="sng" dirty="0">
                <a:latin typeface="+mj-lt"/>
                <a:cs typeface="Times New Roman" pitchFamily="18" charset="0"/>
              </a:rPr>
              <a:t>Company</a:t>
            </a:r>
            <a:r>
              <a:rPr lang="en-US" altLang="en-US" b="0" i="0" dirty="0">
                <a:latin typeface="+mj-lt"/>
                <a:cs typeface="Times New Roman" pitchFamily="18" charset="0"/>
              </a:rPr>
              <a:t>				</a:t>
            </a:r>
            <a:r>
              <a:rPr lang="en-US" altLang="en-US" b="0" i="0" u="sng" dirty="0">
                <a:latin typeface="+mj-lt"/>
                <a:cs typeface="Times New Roman" pitchFamily="18" charset="0"/>
              </a:rPr>
              <a:t>Strategic Value</a:t>
            </a:r>
          </a:p>
          <a:p>
            <a:pPr eaLnBrk="1" hangingPunct="1">
              <a:defRPr/>
            </a:pPr>
            <a:r>
              <a:rPr lang="en-US" altLang="en-US" b="0" i="0" dirty="0">
                <a:latin typeface="+mj-lt"/>
                <a:cs typeface="Times New Roman" pitchFamily="18" charset="0"/>
              </a:rPr>
              <a:t>Company A			Enhance Product Line</a:t>
            </a:r>
          </a:p>
          <a:p>
            <a:pPr eaLnBrk="1" hangingPunct="1">
              <a:defRPr/>
            </a:pPr>
            <a:r>
              <a:rPr lang="en-US" altLang="en-US" b="0" i="0" dirty="0">
                <a:latin typeface="+mj-lt"/>
                <a:cs typeface="Times New Roman" pitchFamily="18" charset="0"/>
              </a:rPr>
              <a:t>Company B			Patented Technology</a:t>
            </a:r>
          </a:p>
          <a:p>
            <a:pPr eaLnBrk="1" hangingPunct="1">
              <a:defRPr/>
            </a:pPr>
            <a:r>
              <a:rPr lang="en-US" altLang="en-US" b="0" i="0" dirty="0">
                <a:latin typeface="+mj-lt"/>
                <a:cs typeface="Times New Roman" pitchFamily="18" charset="0"/>
              </a:rPr>
              <a:t>Company C			Provide access to New Channels</a:t>
            </a:r>
          </a:p>
        </p:txBody>
      </p:sp>
      <p:graphicFrame>
        <p:nvGraphicFramePr>
          <p:cNvPr id="59396" name="Object 4"/>
          <p:cNvGraphicFramePr>
            <a:graphicFrameLocks noChangeAspect="1"/>
          </p:cNvGraphicFramePr>
          <p:nvPr>
            <p:extLst>
              <p:ext uri="{D42A27DB-BD31-4B8C-83A1-F6EECF244321}">
                <p14:modId xmlns:p14="http://schemas.microsoft.com/office/powerpoint/2010/main" val="3291438020"/>
              </p:ext>
            </p:extLst>
          </p:nvPr>
        </p:nvGraphicFramePr>
        <p:xfrm>
          <a:off x="2179638" y="990601"/>
          <a:ext cx="7954962" cy="4271963"/>
        </p:xfrm>
        <a:graphic>
          <a:graphicData uri="http://schemas.openxmlformats.org/presentationml/2006/ole">
            <mc:AlternateContent xmlns:mc="http://schemas.openxmlformats.org/markup-compatibility/2006">
              <mc:Choice xmlns:v="urn:schemas-microsoft-com:vml" Requires="v">
                <p:oleObj spid="_x0000_s4110" name="Worksheet" r:id="rId4" imgW="8810581" imgH="4733946" progId="Excel.Sheet.12">
                  <p:embed/>
                </p:oleObj>
              </mc:Choice>
              <mc:Fallback>
                <p:oleObj name="Worksheet" r:id="rId4" imgW="8810581" imgH="4733946" progId="Excel.Sheet.12">
                  <p:embed/>
                  <p:pic>
                    <p:nvPicPr>
                      <p:cNvPr id="59396" name="Object 4"/>
                      <p:cNvPicPr>
                        <a:picLocks noChangeAspect="1" noChangeArrowheads="1"/>
                      </p:cNvPicPr>
                      <p:nvPr/>
                    </p:nvPicPr>
                    <p:blipFill>
                      <a:blip r:embed="rId5"/>
                      <a:srcRect/>
                      <a:stretch>
                        <a:fillRect/>
                      </a:stretch>
                    </p:blipFill>
                    <p:spPr bwMode="auto">
                      <a:xfrm>
                        <a:off x="2179638" y="990601"/>
                        <a:ext cx="7954962" cy="4271963"/>
                      </a:xfrm>
                      <a:prstGeom prst="rect">
                        <a:avLst/>
                      </a:prstGeom>
                      <a:noFill/>
                      <a:ln w="317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Footer Placeholder 1"/>
          <p:cNvSpPr>
            <a:spLocks noGrp="1"/>
          </p:cNvSpPr>
          <p:nvPr>
            <p:ph type="ftr" sz="quarter" idx="11"/>
          </p:nvPr>
        </p:nvSpPr>
        <p:spPr/>
        <p:txBody>
          <a:bodyPr/>
          <a:lstStyle/>
          <a:p>
            <a:r>
              <a:rPr lang="en-US"/>
              <a:t>SDSI Springboard Prorietary &amp; Confidential</a:t>
            </a:r>
            <a:endParaRPr lang="en-US" dirty="0"/>
          </a:p>
        </p:txBody>
      </p:sp>
    </p:spTree>
    <p:extLst>
      <p:ext uri="{BB962C8B-B14F-4D97-AF65-F5344CB8AC3E}">
        <p14:creationId xmlns:p14="http://schemas.microsoft.com/office/powerpoint/2010/main" val="41585592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bwMode="auto">
          <a:xfrm>
            <a:off x="1518558" y="98425"/>
            <a:ext cx="5867400" cy="838200"/>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algn="l" eaLnBrk="1" hangingPunct="1"/>
            <a:r>
              <a:rPr lang="en-US" altLang="en-US" b="1" i="1" u="sng" dirty="0">
                <a:ea typeface="ＭＳ Ｐゴシック" panose="020B0600070205080204" pitchFamily="34" charset="-128"/>
              </a:rPr>
              <a:t>SUMMARY</a:t>
            </a:r>
          </a:p>
        </p:txBody>
      </p:sp>
      <p:sp>
        <p:nvSpPr>
          <p:cNvPr id="35843" name="Rectangle 3"/>
          <p:cNvSpPr>
            <a:spLocks noGrp="1" noChangeArrowheads="1"/>
          </p:cNvSpPr>
          <p:nvPr>
            <p:ph type="body" idx="1"/>
          </p:nvPr>
        </p:nvSpPr>
        <p:spPr bwMode="auto">
          <a:xfrm>
            <a:off x="1518557" y="1061357"/>
            <a:ext cx="10074729" cy="4637314"/>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lnSpcReduction="10000"/>
          </a:bodyPr>
          <a:lstStyle/>
          <a:p>
            <a:pPr marL="0" indent="0">
              <a:lnSpc>
                <a:spcPct val="114000"/>
              </a:lnSpc>
              <a:buNone/>
              <a:defRPr/>
            </a:pPr>
            <a:r>
              <a:rPr lang="en-US" altLang="en-US" sz="2400" dirty="0"/>
              <a:t>Three to five points that tell the audience why your venture is a great investment</a:t>
            </a:r>
          </a:p>
          <a:p>
            <a:pPr lvl="1" eaLnBrk="1" hangingPunct="1">
              <a:lnSpc>
                <a:spcPct val="114000"/>
              </a:lnSpc>
              <a:defRPr/>
            </a:pPr>
            <a:endParaRPr lang="en-US" altLang="en-US" dirty="0"/>
          </a:p>
          <a:p>
            <a:pPr lvl="1" eaLnBrk="1" hangingPunct="1">
              <a:lnSpc>
                <a:spcPct val="114000"/>
              </a:lnSpc>
              <a:defRPr/>
            </a:pPr>
            <a:r>
              <a:rPr lang="en-US" altLang="en-US" dirty="0"/>
              <a:t>Superior financial returns quickly</a:t>
            </a:r>
          </a:p>
          <a:p>
            <a:pPr lvl="1" eaLnBrk="1" hangingPunct="1">
              <a:lnSpc>
                <a:spcPct val="114000"/>
              </a:lnSpc>
              <a:defRPr/>
            </a:pPr>
            <a:r>
              <a:rPr lang="en-US" altLang="en-US" dirty="0"/>
              <a:t>Advantaged product/service with enough target customers who will be  compelled to buy</a:t>
            </a:r>
          </a:p>
          <a:p>
            <a:pPr lvl="1" eaLnBrk="1" hangingPunct="1">
              <a:lnSpc>
                <a:spcPct val="114000"/>
              </a:lnSpc>
              <a:defRPr/>
            </a:pPr>
            <a:r>
              <a:rPr lang="en-US" altLang="en-US" dirty="0"/>
              <a:t>Product/service validation proof</a:t>
            </a:r>
          </a:p>
          <a:p>
            <a:pPr lvl="1" eaLnBrk="1" hangingPunct="1">
              <a:lnSpc>
                <a:spcPct val="114000"/>
              </a:lnSpc>
              <a:defRPr/>
            </a:pPr>
            <a:r>
              <a:rPr lang="en-US" altLang="en-US" dirty="0"/>
              <a:t>Solid barriers against competitors </a:t>
            </a:r>
          </a:p>
          <a:p>
            <a:pPr lvl="1" eaLnBrk="1" hangingPunct="1">
              <a:lnSpc>
                <a:spcPct val="114000"/>
              </a:lnSpc>
              <a:defRPr/>
            </a:pPr>
            <a:r>
              <a:rPr lang="en-US" altLang="en-US" dirty="0"/>
              <a:t>The team who will make it happen</a:t>
            </a:r>
          </a:p>
          <a:p>
            <a:pPr lvl="1" eaLnBrk="1" hangingPunct="1">
              <a:lnSpc>
                <a:spcPct val="114000"/>
              </a:lnSpc>
              <a:defRPr/>
            </a:pPr>
            <a:r>
              <a:rPr lang="en-US" altLang="en-US" dirty="0"/>
              <a:t>Others</a:t>
            </a:r>
          </a:p>
          <a:p>
            <a:pPr marL="0" indent="0">
              <a:lnSpc>
                <a:spcPct val="80000"/>
              </a:lnSpc>
              <a:buNone/>
              <a:defRPr/>
            </a:pPr>
            <a:endParaRPr lang="en-US" altLang="en-US" sz="2400" dirty="0"/>
          </a:p>
          <a:p>
            <a:pPr lvl="1" eaLnBrk="1" hangingPunct="1">
              <a:lnSpc>
                <a:spcPct val="80000"/>
              </a:lnSpc>
              <a:defRPr/>
            </a:pPr>
            <a:endParaRPr lang="en-US" altLang="en-US" b="1" i="1" dirty="0"/>
          </a:p>
          <a:p>
            <a:pPr eaLnBrk="1" hangingPunct="1">
              <a:lnSpc>
                <a:spcPct val="80000"/>
              </a:lnSpc>
              <a:buFontTx/>
              <a:buNone/>
              <a:defRPr/>
            </a:pPr>
            <a:endParaRPr lang="en-US" altLang="en-US" sz="2400" b="1" i="1" dirty="0"/>
          </a:p>
          <a:p>
            <a:pPr eaLnBrk="1" hangingPunct="1">
              <a:lnSpc>
                <a:spcPct val="80000"/>
              </a:lnSpc>
              <a:defRPr/>
            </a:pPr>
            <a:endParaRPr lang="en-US" altLang="en-US" sz="2400" b="1" i="1" dirty="0"/>
          </a:p>
        </p:txBody>
      </p:sp>
      <p:sp>
        <p:nvSpPr>
          <p:cNvPr id="2" name="Footer Placeholder 1"/>
          <p:cNvSpPr>
            <a:spLocks noGrp="1"/>
          </p:cNvSpPr>
          <p:nvPr>
            <p:ph type="ftr" sz="quarter" idx="11"/>
          </p:nvPr>
        </p:nvSpPr>
        <p:spPr/>
        <p:txBody>
          <a:bodyPr/>
          <a:lstStyle/>
          <a:p>
            <a:r>
              <a:rPr lang="en-US"/>
              <a:t>SDSI Springboard Prorietary &amp; Confidential</a:t>
            </a:r>
            <a:endParaRPr lang="en-US" dirty="0"/>
          </a:p>
        </p:txBody>
      </p:sp>
    </p:spTree>
    <p:extLst>
      <p:ext uri="{BB962C8B-B14F-4D97-AF65-F5344CB8AC3E}">
        <p14:creationId xmlns:p14="http://schemas.microsoft.com/office/powerpoint/2010/main" val="1557134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1540564" y="188843"/>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p>
            <a:pPr algn="l"/>
            <a:r>
              <a:rPr lang="en-US" altLang="en-US" sz="4000" b="1" i="1" u="sng" dirty="0">
                <a:ea typeface="ＭＳ Ｐゴシック" panose="020B0600070205080204" pitchFamily="34" charset="-128"/>
              </a:rPr>
              <a:t>GETTING TO “YES”</a:t>
            </a:r>
            <a:br>
              <a:rPr lang="en-US" altLang="ja-JP" sz="4000" b="1" i="1" u="sng" dirty="0">
                <a:ea typeface="ＭＳ Ｐゴシック" panose="020B0600070205080204" pitchFamily="34" charset="-128"/>
              </a:rPr>
            </a:br>
            <a:endParaRPr lang="en-US" altLang="en-US" sz="4000" b="1" i="1" u="sng" dirty="0">
              <a:ea typeface="ＭＳ Ｐゴシック" panose="020B0600070205080204" pitchFamily="34" charset="-128"/>
            </a:endParaRPr>
          </a:p>
        </p:txBody>
      </p:sp>
      <p:sp>
        <p:nvSpPr>
          <p:cNvPr id="8195" name="Content Placeholder 2"/>
          <p:cNvSpPr>
            <a:spLocks noGrp="1"/>
          </p:cNvSpPr>
          <p:nvPr>
            <p:ph idx="1"/>
          </p:nvPr>
        </p:nvSpPr>
        <p:spPr bwMode="auto">
          <a:xfrm>
            <a:off x="1540564" y="1109870"/>
            <a:ext cx="10055088" cy="5486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a:spcBef>
                <a:spcPct val="0"/>
              </a:spcBef>
            </a:pPr>
            <a:r>
              <a:rPr lang="en-US" altLang="en-US" sz="2400" dirty="0">
                <a:ea typeface="ＭＳ Ｐゴシック" panose="020B0600070205080204" pitchFamily="34" charset="-128"/>
              </a:rPr>
              <a:t>The hard reality is that real investors listen to +/-1200 investor pitches a year and invest in fewer than 6 ventures. So most of the time they say no.</a:t>
            </a:r>
          </a:p>
          <a:p>
            <a:pPr>
              <a:spcBef>
                <a:spcPct val="0"/>
              </a:spcBef>
            </a:pPr>
            <a:endParaRPr lang="en-US" altLang="en-US" sz="2400" dirty="0">
              <a:ea typeface="ＭＳ Ｐゴシック" panose="020B0600070205080204" pitchFamily="34" charset="-128"/>
            </a:endParaRPr>
          </a:p>
          <a:p>
            <a:pPr>
              <a:spcBef>
                <a:spcPct val="0"/>
              </a:spcBef>
            </a:pPr>
            <a:r>
              <a:rPr lang="en-US" altLang="en-US" sz="2400" dirty="0">
                <a:ea typeface="ＭＳ Ｐゴシック" panose="020B0600070205080204" pitchFamily="34" charset="-128"/>
              </a:rPr>
              <a:t>Your objective is to keep them from finding a reason to say “no”.</a:t>
            </a:r>
          </a:p>
          <a:p>
            <a:pPr>
              <a:spcBef>
                <a:spcPct val="0"/>
              </a:spcBef>
            </a:pPr>
            <a:endParaRPr lang="en-US" altLang="en-US" sz="2400" dirty="0">
              <a:ea typeface="ＭＳ Ｐゴシック" panose="020B0600070205080204" pitchFamily="34" charset="-128"/>
            </a:endParaRPr>
          </a:p>
          <a:p>
            <a:pPr>
              <a:spcBef>
                <a:spcPct val="0"/>
              </a:spcBef>
            </a:pPr>
            <a:r>
              <a:rPr lang="en-US" altLang="en-US" sz="2400" dirty="0">
                <a:ea typeface="ＭＳ Ｐゴシック" panose="020B0600070205080204" pitchFamily="34" charset="-128"/>
              </a:rPr>
              <a:t>Saying or showing too much too early or the wrong things will result in a “no”.</a:t>
            </a:r>
          </a:p>
          <a:p>
            <a:pPr>
              <a:spcBef>
                <a:spcPct val="0"/>
              </a:spcBef>
            </a:pPr>
            <a:endParaRPr lang="en-US" altLang="en-US" sz="2400" dirty="0">
              <a:ea typeface="ＭＳ Ｐゴシック" panose="020B0600070205080204" pitchFamily="34" charset="-128"/>
            </a:endParaRPr>
          </a:p>
          <a:p>
            <a:pPr>
              <a:spcBef>
                <a:spcPct val="0"/>
              </a:spcBef>
            </a:pPr>
            <a:r>
              <a:rPr lang="en-US" altLang="en-US" sz="2400" dirty="0">
                <a:ea typeface="ＭＳ Ｐゴシック" panose="020B0600070205080204" pitchFamily="34" charset="-128"/>
              </a:rPr>
              <a:t>Focus your presentation at each stage, on the relevant content that will make an investor want to go to the next stage of the funding process.</a:t>
            </a:r>
          </a:p>
          <a:p>
            <a:endParaRPr lang="en-US" altLang="en-US" sz="2000" dirty="0">
              <a:ea typeface="ＭＳ Ｐゴシック" panose="020B0600070205080204" pitchFamily="34" charset="-128"/>
            </a:endParaRPr>
          </a:p>
        </p:txBody>
      </p:sp>
      <p:sp>
        <p:nvSpPr>
          <p:cNvPr id="2" name="Footer Placeholder 1"/>
          <p:cNvSpPr>
            <a:spLocks noGrp="1"/>
          </p:cNvSpPr>
          <p:nvPr>
            <p:ph type="ftr" sz="quarter" idx="11"/>
          </p:nvPr>
        </p:nvSpPr>
        <p:spPr/>
        <p:txBody>
          <a:bodyPr/>
          <a:lstStyle/>
          <a:p>
            <a:r>
              <a:rPr lang="en-US"/>
              <a:t>SDSI Springboard Prorietary &amp; Confidential</a:t>
            </a:r>
            <a:endParaRPr lang="en-US" dirty="0"/>
          </a:p>
        </p:txBody>
      </p:sp>
    </p:spTree>
    <p:extLst>
      <p:ext uri="{BB962C8B-B14F-4D97-AF65-F5344CB8AC3E}">
        <p14:creationId xmlns:p14="http://schemas.microsoft.com/office/powerpoint/2010/main" val="2347694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4"/>
          <p:cNvSpPr txBox="1">
            <a:spLocks noChangeArrowheads="1"/>
          </p:cNvSpPr>
          <p:nvPr/>
        </p:nvSpPr>
        <p:spPr bwMode="auto">
          <a:xfrm>
            <a:off x="1509033" y="631769"/>
            <a:ext cx="10084253" cy="6247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1600" b="1" i="1">
                <a:solidFill>
                  <a:schemeClr val="tx1"/>
                </a:solidFill>
                <a:latin typeface="Arial" pitchFamily="34" charset="0"/>
                <a:ea typeface="ＭＳ Ｐゴシック" pitchFamily="34" charset="-128"/>
              </a:defRPr>
            </a:lvl1pPr>
            <a:lvl2pPr eaLnBrk="0" hangingPunct="0">
              <a:defRPr sz="1600" b="1" i="1">
                <a:solidFill>
                  <a:schemeClr val="tx1"/>
                </a:solidFill>
                <a:latin typeface="Arial" pitchFamily="34" charset="0"/>
                <a:ea typeface="ＭＳ Ｐゴシック" pitchFamily="34" charset="-128"/>
              </a:defRPr>
            </a:lvl2pPr>
            <a:lvl3pPr marL="1143000" indent="-228600" eaLnBrk="0" hangingPunct="0">
              <a:defRPr sz="1600" b="1" i="1">
                <a:solidFill>
                  <a:schemeClr val="tx1"/>
                </a:solidFill>
                <a:latin typeface="Arial" pitchFamily="34" charset="0"/>
                <a:ea typeface="ＭＳ Ｐゴシック" pitchFamily="34" charset="-128"/>
              </a:defRPr>
            </a:lvl3pPr>
            <a:lvl4pPr marL="1600200" indent="-228600" eaLnBrk="0" hangingPunct="0">
              <a:defRPr sz="1600" b="1" i="1">
                <a:solidFill>
                  <a:schemeClr val="tx1"/>
                </a:solidFill>
                <a:latin typeface="Arial" pitchFamily="34" charset="0"/>
                <a:ea typeface="ＭＳ Ｐゴシック" pitchFamily="34" charset="-128"/>
              </a:defRPr>
            </a:lvl4pPr>
            <a:lvl5pPr marL="2057400" indent="-228600" eaLnBrk="0" hangingPunct="0">
              <a:defRPr sz="1600" b="1"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9pPr>
          </a:lstStyle>
          <a:p>
            <a:pPr eaLnBrk="1" hangingPunct="1">
              <a:defRPr/>
            </a:pPr>
            <a:endParaRPr lang="en-US" altLang="en-US" sz="2000" b="0" i="0" dirty="0"/>
          </a:p>
          <a:p>
            <a:pPr eaLnBrk="1" hangingPunct="1">
              <a:buFontTx/>
              <a:buChar char="•"/>
              <a:defRPr/>
            </a:pPr>
            <a:r>
              <a:rPr lang="en-US" altLang="en-US" sz="2400" b="0" i="0" dirty="0">
                <a:latin typeface="+mn-lt"/>
              </a:rPr>
              <a:t> Does not have to be perfect but you have to be coachable and your venture has to have “minimum” viability to be accepted into the SDSI Springboard process</a:t>
            </a:r>
            <a:br>
              <a:rPr lang="en-US" altLang="en-US" sz="2400" b="0" i="0" dirty="0">
                <a:latin typeface="+mn-lt"/>
              </a:rPr>
            </a:br>
            <a:endParaRPr lang="en-US" altLang="en-US" sz="2400" b="0" i="0" dirty="0">
              <a:latin typeface="+mn-lt"/>
            </a:endParaRPr>
          </a:p>
          <a:p>
            <a:pPr eaLnBrk="1" hangingPunct="1">
              <a:buFontTx/>
              <a:buChar char="•"/>
              <a:defRPr/>
            </a:pPr>
            <a:r>
              <a:rPr lang="en-US" altLang="en-US" sz="2400" b="0" i="0" dirty="0">
                <a:latin typeface="+mn-lt"/>
              </a:rPr>
              <a:t> To be “coachable” you have to have listen, understand, not be defensive, do what you agree to do well and on time</a:t>
            </a:r>
          </a:p>
          <a:p>
            <a:pPr eaLnBrk="1" hangingPunct="1">
              <a:defRPr/>
            </a:pPr>
            <a:endParaRPr lang="en-US" altLang="en-US" sz="2400" b="0" i="0" dirty="0">
              <a:latin typeface="+mn-lt"/>
            </a:endParaRPr>
          </a:p>
          <a:p>
            <a:pPr eaLnBrk="1" hangingPunct="1">
              <a:buFontTx/>
              <a:buChar char="•"/>
              <a:defRPr/>
            </a:pPr>
            <a:r>
              <a:rPr lang="en-US" altLang="en-US" sz="2400" b="0" i="0" dirty="0">
                <a:latin typeface="+mn-lt"/>
              </a:rPr>
              <a:t> “Minimum” viability means you have completed every slide in the template (not all the backup slides yet!) well enough so the Intake screeners see venture potential</a:t>
            </a:r>
          </a:p>
          <a:p>
            <a:pPr eaLnBrk="1" hangingPunct="1">
              <a:defRPr/>
            </a:pPr>
            <a:endParaRPr lang="en-US" altLang="en-US" sz="2400" b="0" i="0" dirty="0">
              <a:latin typeface="+mn-lt"/>
            </a:endParaRPr>
          </a:p>
          <a:p>
            <a:pPr eaLnBrk="1" hangingPunct="1">
              <a:buFontTx/>
              <a:buChar char="•"/>
              <a:defRPr/>
            </a:pPr>
            <a:r>
              <a:rPr lang="en-US" altLang="en-US" sz="2400" b="0" i="0" dirty="0">
                <a:latin typeface="+mn-lt"/>
              </a:rPr>
              <a:t>  Once in, you will get guidance to further develop your presentation from experienced business strategists </a:t>
            </a:r>
          </a:p>
          <a:p>
            <a:pPr lvl="1" eaLnBrk="1" hangingPunct="1">
              <a:buFontTx/>
              <a:buChar char="•"/>
              <a:defRPr/>
            </a:pPr>
            <a:r>
              <a:rPr lang="en-US" altLang="en-US" sz="2400" b="0" i="0" dirty="0">
                <a:latin typeface="+mn-lt"/>
              </a:rPr>
              <a:t>One-on-one</a:t>
            </a:r>
          </a:p>
          <a:p>
            <a:pPr lvl="1" eaLnBrk="1" hangingPunct="1">
              <a:buFontTx/>
              <a:buChar char="•"/>
              <a:defRPr/>
            </a:pPr>
            <a:r>
              <a:rPr lang="en-US" altLang="en-US" sz="2400" b="0" i="0" dirty="0">
                <a:latin typeface="+mn-lt"/>
              </a:rPr>
              <a:t>Through milestone panels</a:t>
            </a:r>
          </a:p>
          <a:p>
            <a:pPr eaLnBrk="1" hangingPunct="1">
              <a:buFontTx/>
              <a:buChar char="•"/>
              <a:defRPr/>
            </a:pPr>
            <a:endParaRPr lang="en-US" altLang="en-US" sz="2000" u="sng" dirty="0">
              <a:latin typeface="+mn-lt"/>
            </a:endParaRPr>
          </a:p>
        </p:txBody>
      </p:sp>
      <p:sp>
        <p:nvSpPr>
          <p:cNvPr id="63491" name="TextBox 1"/>
          <p:cNvSpPr txBox="1">
            <a:spLocks noChangeArrowheads="1"/>
          </p:cNvSpPr>
          <p:nvPr/>
        </p:nvSpPr>
        <p:spPr bwMode="auto">
          <a:xfrm>
            <a:off x="1509033" y="130176"/>
            <a:ext cx="464717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b="1" i="1">
                <a:solidFill>
                  <a:schemeClr val="tx1"/>
                </a:solidFill>
                <a:latin typeface="Arial" panose="020B0604020202020204" pitchFamily="34" charset="0"/>
                <a:ea typeface="ＭＳ Ｐゴシック" panose="020B0600070205080204" pitchFamily="34" charset="-128"/>
              </a:defRPr>
            </a:lvl1pPr>
            <a:lvl2pPr marL="742950" indent="-285750">
              <a:defRPr sz="1600" b="1" i="1">
                <a:solidFill>
                  <a:schemeClr val="tx1"/>
                </a:solidFill>
                <a:latin typeface="Arial" panose="020B0604020202020204" pitchFamily="34" charset="0"/>
                <a:ea typeface="ＭＳ Ｐゴシック" panose="020B0600070205080204" pitchFamily="34" charset="-128"/>
              </a:defRPr>
            </a:lvl2pPr>
            <a:lvl3pPr marL="1143000" indent="-228600">
              <a:defRPr sz="1600" b="1" i="1">
                <a:solidFill>
                  <a:schemeClr val="tx1"/>
                </a:solidFill>
                <a:latin typeface="Arial" panose="020B0604020202020204" pitchFamily="34" charset="0"/>
                <a:ea typeface="ＭＳ Ｐゴシック" panose="020B0600070205080204" pitchFamily="34" charset="-128"/>
              </a:defRPr>
            </a:lvl3pPr>
            <a:lvl4pPr marL="1600200" indent="-228600">
              <a:defRPr sz="1600" b="1" i="1">
                <a:solidFill>
                  <a:schemeClr val="tx1"/>
                </a:solidFill>
                <a:latin typeface="Arial" panose="020B0604020202020204" pitchFamily="34" charset="0"/>
                <a:ea typeface="ＭＳ Ｐゴシック" panose="020B0600070205080204" pitchFamily="34" charset="-128"/>
              </a:defRPr>
            </a:lvl4pPr>
            <a:lvl5pPr marL="2057400" indent="-228600">
              <a:defRPr sz="1600" b="1"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4000" b="0" u="sng" dirty="0">
                <a:latin typeface="+mn-lt"/>
              </a:rPr>
              <a:t>ENOUGH!</a:t>
            </a:r>
            <a:r>
              <a:rPr lang="en-US" altLang="en-US" sz="4000" b="0" dirty="0">
                <a:latin typeface="+mn-lt"/>
              </a:rPr>
              <a:t> </a:t>
            </a:r>
            <a:r>
              <a:rPr lang="en-US" altLang="en-US" sz="2000" b="0" dirty="0">
                <a:latin typeface="+mn-lt"/>
              </a:rPr>
              <a:t>…for the Intake Panel</a:t>
            </a:r>
          </a:p>
        </p:txBody>
      </p:sp>
      <p:sp>
        <p:nvSpPr>
          <p:cNvPr id="2" name="Footer Placeholder 1"/>
          <p:cNvSpPr>
            <a:spLocks noGrp="1"/>
          </p:cNvSpPr>
          <p:nvPr>
            <p:ph type="ftr" sz="quarter" idx="11"/>
          </p:nvPr>
        </p:nvSpPr>
        <p:spPr/>
        <p:txBody>
          <a:bodyPr/>
          <a:lstStyle/>
          <a:p>
            <a:r>
              <a:rPr lang="en-US" dirty="0"/>
              <a:t>SDSI Springboard </a:t>
            </a:r>
            <a:r>
              <a:rPr lang="en-US" dirty="0" err="1"/>
              <a:t>Prorietary</a:t>
            </a:r>
            <a:r>
              <a:rPr lang="en-US" dirty="0"/>
              <a:t> &amp; Confidential</a:t>
            </a:r>
          </a:p>
        </p:txBody>
      </p:sp>
    </p:spTree>
    <p:extLst>
      <p:ext uri="{BB962C8B-B14F-4D97-AF65-F5344CB8AC3E}">
        <p14:creationId xmlns:p14="http://schemas.microsoft.com/office/powerpoint/2010/main" val="3633561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3"/>
          <p:cNvSpPr txBox="1">
            <a:spLocks noChangeArrowheads="1"/>
          </p:cNvSpPr>
          <p:nvPr/>
        </p:nvSpPr>
        <p:spPr bwMode="auto">
          <a:xfrm>
            <a:off x="1502229" y="1181100"/>
            <a:ext cx="10061522"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1600" b="1" i="1">
                <a:solidFill>
                  <a:schemeClr val="tx1"/>
                </a:solidFill>
                <a:latin typeface="Arial" pitchFamily="34" charset="0"/>
                <a:ea typeface="ＭＳ Ｐゴシック" pitchFamily="34" charset="-128"/>
              </a:defRPr>
            </a:lvl1pPr>
            <a:lvl2pPr eaLnBrk="0" hangingPunct="0">
              <a:defRPr sz="1600" b="1" i="1">
                <a:solidFill>
                  <a:schemeClr val="tx1"/>
                </a:solidFill>
                <a:latin typeface="Arial" pitchFamily="34" charset="0"/>
                <a:ea typeface="ＭＳ Ｐゴシック" pitchFamily="34" charset="-128"/>
              </a:defRPr>
            </a:lvl2pPr>
            <a:lvl3pPr marL="1143000" indent="-228600" eaLnBrk="0" hangingPunct="0">
              <a:defRPr sz="1600" b="1" i="1">
                <a:solidFill>
                  <a:schemeClr val="tx1"/>
                </a:solidFill>
                <a:latin typeface="Arial" pitchFamily="34" charset="0"/>
                <a:ea typeface="ＭＳ Ｐゴシック" pitchFamily="34" charset="-128"/>
              </a:defRPr>
            </a:lvl3pPr>
            <a:lvl4pPr marL="1600200" indent="-228600" eaLnBrk="0" hangingPunct="0">
              <a:defRPr sz="1600" b="1" i="1">
                <a:solidFill>
                  <a:schemeClr val="tx1"/>
                </a:solidFill>
                <a:latin typeface="Arial" pitchFamily="34" charset="0"/>
                <a:ea typeface="ＭＳ Ｐゴシック" pitchFamily="34" charset="-128"/>
              </a:defRPr>
            </a:lvl4pPr>
            <a:lvl5pPr marL="2057400" indent="-228600" eaLnBrk="0" hangingPunct="0">
              <a:defRPr sz="1600" b="1"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9pPr>
          </a:lstStyle>
          <a:p>
            <a:pPr eaLnBrk="1" hangingPunct="1">
              <a:defRPr/>
            </a:pPr>
            <a:r>
              <a:rPr lang="en-US" altLang="en-US" sz="2400" b="0" i="0" dirty="0">
                <a:latin typeface="+mn-lt"/>
              </a:rPr>
              <a:t>The presentation, when done properly, is only 15 minutes</a:t>
            </a:r>
          </a:p>
          <a:p>
            <a:pPr eaLnBrk="1" hangingPunct="1">
              <a:buFontTx/>
              <a:buChar char="•"/>
              <a:defRPr/>
            </a:pPr>
            <a:r>
              <a:rPr lang="en-US" altLang="en-US" sz="2400" b="0" i="0" dirty="0">
                <a:latin typeface="+mn-lt"/>
              </a:rPr>
              <a:t>  However, the Q&amp;A will run 30-60 minutes…BULK OF THE TIME!</a:t>
            </a:r>
          </a:p>
          <a:p>
            <a:pPr eaLnBrk="1" hangingPunct="1">
              <a:buFontTx/>
              <a:buChar char="•"/>
              <a:defRPr/>
            </a:pPr>
            <a:endParaRPr lang="en-US" altLang="en-US" sz="2400" b="0" i="0" dirty="0">
              <a:latin typeface="+mn-lt"/>
            </a:endParaRPr>
          </a:p>
          <a:p>
            <a:pPr eaLnBrk="1" hangingPunct="1">
              <a:buFontTx/>
              <a:buChar char="•"/>
              <a:defRPr/>
            </a:pPr>
            <a:r>
              <a:rPr lang="en-US" altLang="en-US" sz="2400" b="0" i="0" dirty="0">
                <a:latin typeface="+mn-lt"/>
              </a:rPr>
              <a:t>  This time is used to dive into the details that are important</a:t>
            </a:r>
          </a:p>
          <a:p>
            <a:pPr eaLnBrk="1" hangingPunct="1">
              <a:defRPr/>
            </a:pPr>
            <a:r>
              <a:rPr lang="en-US" altLang="en-US" sz="2400" b="0" i="0" dirty="0">
                <a:latin typeface="+mn-lt"/>
              </a:rPr>
              <a:t>    to the investors and that you only skimmed over initially</a:t>
            </a:r>
          </a:p>
          <a:p>
            <a:pPr lvl="1" eaLnBrk="1" hangingPunct="1">
              <a:buFontTx/>
              <a:buChar char="•"/>
              <a:defRPr/>
            </a:pPr>
            <a:r>
              <a:rPr lang="en-US" altLang="en-US" sz="2400" b="0" i="0" dirty="0">
                <a:latin typeface="+mn-lt"/>
              </a:rPr>
              <a:t>  Many of your “front” slides are used during Q&amp;A</a:t>
            </a:r>
          </a:p>
          <a:p>
            <a:pPr lvl="1" eaLnBrk="1" hangingPunct="1">
              <a:buFontTx/>
              <a:buChar char="•"/>
              <a:defRPr/>
            </a:pPr>
            <a:r>
              <a:rPr lang="en-US" altLang="en-US" sz="2400" b="0" i="0" dirty="0">
                <a:latin typeface="+mn-lt"/>
              </a:rPr>
              <a:t>  Backup slides are used as needed during Q&amp;A</a:t>
            </a:r>
          </a:p>
          <a:p>
            <a:pPr lvl="1" eaLnBrk="1" hangingPunct="1">
              <a:buFontTx/>
              <a:buChar char="•"/>
              <a:defRPr/>
            </a:pPr>
            <a:endParaRPr lang="en-US" altLang="en-US" sz="2400" b="0" i="0" dirty="0">
              <a:latin typeface="+mn-lt"/>
            </a:endParaRPr>
          </a:p>
          <a:p>
            <a:pPr eaLnBrk="1" hangingPunct="1">
              <a:buFontTx/>
              <a:buChar char="•"/>
              <a:defRPr/>
            </a:pPr>
            <a:r>
              <a:rPr lang="en-US" altLang="en-US" sz="2400" b="0" i="0" dirty="0">
                <a:latin typeface="+mn-lt"/>
              </a:rPr>
              <a:t>  So it is all about anticipating the questions, preparing the</a:t>
            </a:r>
          </a:p>
          <a:p>
            <a:pPr eaLnBrk="1" hangingPunct="1">
              <a:defRPr/>
            </a:pPr>
            <a:r>
              <a:rPr lang="en-US" altLang="en-US" sz="2400" b="0" i="0" dirty="0">
                <a:latin typeface="+mn-lt"/>
              </a:rPr>
              <a:t>    backup slides, finding them quickly, and using them to illustrate</a:t>
            </a:r>
          </a:p>
          <a:p>
            <a:pPr eaLnBrk="1" hangingPunct="1">
              <a:defRPr/>
            </a:pPr>
            <a:r>
              <a:rPr lang="en-US" altLang="en-US" sz="2400" b="0" i="0" dirty="0">
                <a:latin typeface="+mn-lt"/>
              </a:rPr>
              <a:t>    and illuminate the answers you give </a:t>
            </a:r>
          </a:p>
          <a:p>
            <a:pPr eaLnBrk="1" hangingPunct="1">
              <a:defRPr/>
            </a:pPr>
            <a:endParaRPr lang="en-US" altLang="en-US" sz="2400" b="0" i="0" dirty="0">
              <a:latin typeface="+mn-lt"/>
            </a:endParaRPr>
          </a:p>
        </p:txBody>
      </p:sp>
      <p:sp>
        <p:nvSpPr>
          <p:cNvPr id="65539" name="TextBox 1"/>
          <p:cNvSpPr txBox="1">
            <a:spLocks noChangeArrowheads="1"/>
          </p:cNvSpPr>
          <p:nvPr/>
        </p:nvSpPr>
        <p:spPr bwMode="auto">
          <a:xfrm>
            <a:off x="1502229" y="224972"/>
            <a:ext cx="787375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b="1" i="1">
                <a:solidFill>
                  <a:schemeClr val="tx1"/>
                </a:solidFill>
                <a:latin typeface="Arial" panose="020B0604020202020204" pitchFamily="34" charset="0"/>
                <a:ea typeface="ＭＳ Ｐゴシック" panose="020B0600070205080204" pitchFamily="34" charset="-128"/>
              </a:defRPr>
            </a:lvl1pPr>
            <a:lvl2pPr marL="742950" indent="-285750">
              <a:defRPr sz="1600" b="1" i="1">
                <a:solidFill>
                  <a:schemeClr val="tx1"/>
                </a:solidFill>
                <a:latin typeface="Arial" panose="020B0604020202020204" pitchFamily="34" charset="0"/>
                <a:ea typeface="ＭＳ Ｐゴシック" panose="020B0600070205080204" pitchFamily="34" charset="-128"/>
              </a:defRPr>
            </a:lvl2pPr>
            <a:lvl3pPr marL="1143000" indent="-228600">
              <a:defRPr sz="1600" b="1" i="1">
                <a:solidFill>
                  <a:schemeClr val="tx1"/>
                </a:solidFill>
                <a:latin typeface="Arial" panose="020B0604020202020204" pitchFamily="34" charset="0"/>
                <a:ea typeface="ＭＳ Ｐゴシック" panose="020B0600070205080204" pitchFamily="34" charset="-128"/>
              </a:defRPr>
            </a:lvl3pPr>
            <a:lvl4pPr marL="1600200" indent="-228600">
              <a:defRPr sz="1600" b="1" i="1">
                <a:solidFill>
                  <a:schemeClr val="tx1"/>
                </a:solidFill>
                <a:latin typeface="Arial" panose="020B0604020202020204" pitchFamily="34" charset="0"/>
                <a:ea typeface="ＭＳ Ｐゴシック" panose="020B0600070205080204" pitchFamily="34" charset="-128"/>
              </a:defRPr>
            </a:lvl4pPr>
            <a:lvl5pPr marL="2057400" indent="-228600">
              <a:defRPr sz="1600" b="1"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4000" b="0" u="sng" dirty="0">
                <a:latin typeface="+mn-lt"/>
              </a:rPr>
              <a:t>BACKUP SLIDES</a:t>
            </a:r>
            <a:r>
              <a:rPr lang="en-US" altLang="en-US" sz="4000" b="0" dirty="0">
                <a:latin typeface="+mn-lt"/>
              </a:rPr>
              <a:t> the real “AUDITION”</a:t>
            </a:r>
          </a:p>
        </p:txBody>
      </p:sp>
      <p:sp>
        <p:nvSpPr>
          <p:cNvPr id="2" name="Footer Placeholder 1"/>
          <p:cNvSpPr>
            <a:spLocks noGrp="1"/>
          </p:cNvSpPr>
          <p:nvPr>
            <p:ph type="ftr" sz="quarter" idx="11"/>
          </p:nvPr>
        </p:nvSpPr>
        <p:spPr/>
        <p:txBody>
          <a:bodyPr/>
          <a:lstStyle/>
          <a:p>
            <a:r>
              <a:rPr lang="en-US"/>
              <a:t>SDSI Springboard Prorietary &amp; Confidential</a:t>
            </a:r>
            <a:endParaRPr lang="en-US" dirty="0"/>
          </a:p>
        </p:txBody>
      </p:sp>
    </p:spTree>
    <p:extLst>
      <p:ext uri="{BB962C8B-B14F-4D97-AF65-F5344CB8AC3E}">
        <p14:creationId xmlns:p14="http://schemas.microsoft.com/office/powerpoint/2010/main" val="6792838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1465314" y="137432"/>
            <a:ext cx="7752892"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marL="342900" indent="-342900" eaLnBrk="0" hangingPunct="0">
              <a:defRPr sz="1600" b="1" i="1">
                <a:solidFill>
                  <a:schemeClr val="tx1"/>
                </a:solidFill>
                <a:latin typeface="Arial" pitchFamily="34" charset="0"/>
                <a:ea typeface="ＭＳ Ｐゴシック" pitchFamily="34" charset="-128"/>
              </a:defRPr>
            </a:lvl1pPr>
            <a:lvl2pPr marL="800100" indent="-342900" eaLnBrk="0" hangingPunct="0">
              <a:defRPr sz="1600" b="1" i="1">
                <a:solidFill>
                  <a:schemeClr val="tx1"/>
                </a:solidFill>
                <a:latin typeface="Arial" pitchFamily="34" charset="0"/>
                <a:ea typeface="ＭＳ Ｐゴシック" pitchFamily="34" charset="-128"/>
              </a:defRPr>
            </a:lvl2pPr>
            <a:lvl3pPr marL="1143000" indent="-228600" eaLnBrk="0" hangingPunct="0">
              <a:defRPr sz="1600" b="1" i="1">
                <a:solidFill>
                  <a:schemeClr val="tx1"/>
                </a:solidFill>
                <a:latin typeface="Arial" pitchFamily="34" charset="0"/>
                <a:ea typeface="ＭＳ Ｐゴシック" pitchFamily="34" charset="-128"/>
              </a:defRPr>
            </a:lvl3pPr>
            <a:lvl4pPr marL="1600200" indent="-228600" eaLnBrk="0" hangingPunct="0">
              <a:defRPr sz="1600" b="1" i="1">
                <a:solidFill>
                  <a:schemeClr val="tx1"/>
                </a:solidFill>
                <a:latin typeface="Arial" pitchFamily="34" charset="0"/>
                <a:ea typeface="ＭＳ Ｐゴシック" pitchFamily="34" charset="-128"/>
              </a:defRPr>
            </a:lvl4pPr>
            <a:lvl5pPr marL="2057400" indent="-228600" eaLnBrk="0" hangingPunct="0">
              <a:defRPr sz="1600" b="1"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9pPr>
          </a:lstStyle>
          <a:p>
            <a:pPr eaLnBrk="1" hangingPunct="1">
              <a:defRPr/>
            </a:pPr>
            <a:r>
              <a:rPr lang="en-US" altLang="en-US" sz="4000" b="0" u="sng" dirty="0">
                <a:latin typeface="+mn-lt"/>
              </a:rPr>
              <a:t>MARKETING</a:t>
            </a:r>
          </a:p>
          <a:p>
            <a:pPr eaLnBrk="1" hangingPunct="1">
              <a:defRPr/>
            </a:pPr>
            <a:endParaRPr lang="en-US" altLang="en-US" sz="2400" dirty="0">
              <a:latin typeface="+mn-lt"/>
            </a:endParaRPr>
          </a:p>
          <a:p>
            <a:pPr eaLnBrk="1" hangingPunct="1">
              <a:defRPr/>
            </a:pPr>
            <a:r>
              <a:rPr lang="en-US" altLang="en-US" sz="2400" b="0" i="0" dirty="0">
                <a:latin typeface="+mn-lt"/>
              </a:rPr>
              <a:t>1.  </a:t>
            </a:r>
            <a:r>
              <a:rPr lang="en-US" altLang="en-US" sz="2400" b="0" i="0" u="sng" dirty="0">
                <a:latin typeface="+mn-lt"/>
              </a:rPr>
              <a:t>BEFORE &amp; AFTER</a:t>
            </a:r>
            <a:r>
              <a:rPr lang="en-US" altLang="en-US" sz="2400" b="0" i="0" dirty="0">
                <a:latin typeface="+mn-lt"/>
              </a:rPr>
              <a:t> List buyer conditions “before and after” </a:t>
            </a:r>
          </a:p>
          <a:p>
            <a:pPr eaLnBrk="1" hangingPunct="1">
              <a:defRPr/>
            </a:pPr>
            <a:r>
              <a:rPr lang="en-US" altLang="en-US" sz="2400" b="0" i="0" dirty="0">
                <a:latin typeface="+mn-lt"/>
              </a:rPr>
              <a:t>     buying your product/service</a:t>
            </a:r>
          </a:p>
          <a:p>
            <a:pPr eaLnBrk="1" hangingPunct="1">
              <a:defRPr/>
            </a:pPr>
            <a:endParaRPr lang="en-US" altLang="en-US" sz="2400" b="0" i="0" dirty="0">
              <a:latin typeface="+mn-lt"/>
            </a:endParaRPr>
          </a:p>
          <a:p>
            <a:pPr lvl="1" eaLnBrk="1" hangingPunct="1">
              <a:buFontTx/>
              <a:buChar char="•"/>
              <a:defRPr/>
            </a:pPr>
            <a:r>
              <a:rPr lang="en-US" altLang="en-US" sz="2400" b="0" i="0" dirty="0">
                <a:latin typeface="+mn-lt"/>
              </a:rPr>
              <a:t>Show what was lacking and what got better?</a:t>
            </a:r>
          </a:p>
          <a:p>
            <a:pPr lvl="1" eaLnBrk="1" hangingPunct="1">
              <a:buFontTx/>
              <a:buChar char="•"/>
              <a:defRPr/>
            </a:pPr>
            <a:r>
              <a:rPr lang="en-US" altLang="en-US" sz="2400" b="0" i="0" dirty="0">
                <a:latin typeface="+mn-lt"/>
              </a:rPr>
              <a:t>Now prioritize from most to least compelling</a:t>
            </a:r>
          </a:p>
          <a:p>
            <a:pPr lvl="1" eaLnBrk="1" hangingPunct="1">
              <a:defRPr/>
            </a:pPr>
            <a:endParaRPr lang="en-US" altLang="en-US" sz="2000" dirty="0"/>
          </a:p>
          <a:p>
            <a:pPr eaLnBrk="1" hangingPunct="1">
              <a:defRPr/>
            </a:pPr>
            <a:r>
              <a:rPr lang="en-US" altLang="en-US" sz="2000" dirty="0"/>
              <a:t>     </a:t>
            </a:r>
          </a:p>
        </p:txBody>
      </p:sp>
      <p:sp>
        <p:nvSpPr>
          <p:cNvPr id="2" name="Footer Placeholder 1"/>
          <p:cNvSpPr>
            <a:spLocks noGrp="1"/>
          </p:cNvSpPr>
          <p:nvPr>
            <p:ph type="ftr" sz="quarter" idx="11"/>
          </p:nvPr>
        </p:nvSpPr>
        <p:spPr/>
        <p:txBody>
          <a:bodyPr/>
          <a:lstStyle/>
          <a:p>
            <a:r>
              <a:rPr lang="en-US"/>
              <a:t>SDSI Springboard Prorietary &amp; Confidential</a:t>
            </a:r>
            <a:endParaRPr lang="en-US" dirty="0"/>
          </a:p>
        </p:txBody>
      </p:sp>
    </p:spTree>
    <p:extLst>
      <p:ext uri="{BB962C8B-B14F-4D97-AF65-F5344CB8AC3E}">
        <p14:creationId xmlns:p14="http://schemas.microsoft.com/office/powerpoint/2010/main" val="36348192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1420586" y="114301"/>
            <a:ext cx="10189028" cy="470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marL="342900" indent="-342900" eaLnBrk="0" hangingPunct="0">
              <a:defRPr sz="1600" b="1" i="1">
                <a:solidFill>
                  <a:schemeClr val="tx1"/>
                </a:solidFill>
                <a:latin typeface="Arial" pitchFamily="34" charset="0"/>
                <a:ea typeface="ＭＳ Ｐゴシック" pitchFamily="34" charset="-128"/>
              </a:defRPr>
            </a:lvl1pPr>
            <a:lvl2pPr marL="800100" indent="-342900" eaLnBrk="0" hangingPunct="0">
              <a:defRPr sz="1600" b="1" i="1">
                <a:solidFill>
                  <a:schemeClr val="tx1"/>
                </a:solidFill>
                <a:latin typeface="Arial" pitchFamily="34" charset="0"/>
                <a:ea typeface="ＭＳ Ｐゴシック" pitchFamily="34" charset="-128"/>
              </a:defRPr>
            </a:lvl2pPr>
            <a:lvl3pPr marL="1143000" indent="-228600" eaLnBrk="0" hangingPunct="0">
              <a:defRPr sz="1600" b="1" i="1">
                <a:solidFill>
                  <a:schemeClr val="tx1"/>
                </a:solidFill>
                <a:latin typeface="Arial" pitchFamily="34" charset="0"/>
                <a:ea typeface="ＭＳ Ｐゴシック" pitchFamily="34" charset="-128"/>
              </a:defRPr>
            </a:lvl3pPr>
            <a:lvl4pPr marL="1600200" indent="-228600" eaLnBrk="0" hangingPunct="0">
              <a:defRPr sz="1600" b="1" i="1">
                <a:solidFill>
                  <a:schemeClr val="tx1"/>
                </a:solidFill>
                <a:latin typeface="Arial" pitchFamily="34" charset="0"/>
                <a:ea typeface="ＭＳ Ｐゴシック" pitchFamily="34" charset="-128"/>
              </a:defRPr>
            </a:lvl4pPr>
            <a:lvl5pPr marL="2057400" indent="-228600" eaLnBrk="0" hangingPunct="0">
              <a:defRPr sz="1600" b="1"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9pPr>
          </a:lstStyle>
          <a:p>
            <a:pPr eaLnBrk="1" hangingPunct="1">
              <a:defRPr/>
            </a:pPr>
            <a:r>
              <a:rPr lang="en-US" altLang="en-US" sz="4000" b="0" u="sng" dirty="0">
                <a:latin typeface="+mn-lt"/>
              </a:rPr>
              <a:t>MARKETING</a:t>
            </a:r>
          </a:p>
          <a:p>
            <a:pPr lvl="1" eaLnBrk="1" hangingPunct="1">
              <a:defRPr/>
            </a:pPr>
            <a:endParaRPr lang="en-US" altLang="en-US" sz="2000" b="0" i="0" dirty="0">
              <a:latin typeface="+mn-lt"/>
            </a:endParaRPr>
          </a:p>
          <a:p>
            <a:pPr eaLnBrk="1" hangingPunct="1">
              <a:defRPr/>
            </a:pPr>
            <a:r>
              <a:rPr lang="en-US" altLang="en-US" sz="2000" b="0" i="0" dirty="0">
                <a:latin typeface="+mn-lt"/>
              </a:rPr>
              <a:t>2. </a:t>
            </a:r>
            <a:r>
              <a:rPr lang="en-US" altLang="en-US" sz="2000" b="0" i="0" u="sng" dirty="0">
                <a:latin typeface="+mn-lt"/>
              </a:rPr>
              <a:t>VALUE PROPOSITION.</a:t>
            </a:r>
            <a:r>
              <a:rPr lang="en-US" altLang="en-US" sz="2000" b="0" i="0" dirty="0">
                <a:latin typeface="+mn-lt"/>
              </a:rPr>
              <a:t>  The most compelling reason for a</a:t>
            </a:r>
          </a:p>
          <a:p>
            <a:pPr eaLnBrk="1" hangingPunct="1">
              <a:defRPr/>
            </a:pPr>
            <a:r>
              <a:rPr lang="en-US" altLang="en-US" sz="2000" b="0" i="0" dirty="0">
                <a:latin typeface="+mn-lt"/>
              </a:rPr>
              <a:t>     a potential customer to buy your product/service</a:t>
            </a:r>
          </a:p>
          <a:p>
            <a:pPr eaLnBrk="1" hangingPunct="1">
              <a:defRPr/>
            </a:pPr>
            <a:endParaRPr lang="en-US" altLang="en-US" sz="2000" b="0" i="0" dirty="0">
              <a:latin typeface="+mn-lt"/>
            </a:endParaRPr>
          </a:p>
          <a:p>
            <a:pPr lvl="1" eaLnBrk="1" hangingPunct="1">
              <a:buFontTx/>
              <a:buChar char="•"/>
              <a:defRPr/>
            </a:pPr>
            <a:r>
              <a:rPr lang="en-US" altLang="en-US" sz="2000" b="0" i="0" dirty="0">
                <a:latin typeface="+mn-lt"/>
              </a:rPr>
              <a:t>Choose the most compelling Before &amp; After case</a:t>
            </a:r>
          </a:p>
          <a:p>
            <a:pPr lvl="1" eaLnBrk="1" hangingPunct="1">
              <a:buFontTx/>
              <a:buChar char="•"/>
              <a:defRPr/>
            </a:pPr>
            <a:r>
              <a:rPr lang="en-US" altLang="en-US" sz="2000" b="0" i="0" dirty="0">
                <a:latin typeface="+mn-lt"/>
              </a:rPr>
              <a:t>Articulate a MANDATORY “must have” reason to purchase</a:t>
            </a:r>
          </a:p>
          <a:p>
            <a:pPr lvl="1" eaLnBrk="1" hangingPunct="1">
              <a:buFontTx/>
              <a:buChar char="•"/>
              <a:defRPr/>
            </a:pPr>
            <a:r>
              <a:rPr lang="en-US" altLang="en-US" sz="2000" b="0" i="0" dirty="0">
                <a:latin typeface="+mn-lt"/>
              </a:rPr>
              <a:t>State the benefit to the customer’s balance sheet</a:t>
            </a:r>
          </a:p>
          <a:p>
            <a:pPr lvl="1" eaLnBrk="1" hangingPunct="1">
              <a:buFontTx/>
              <a:buChar char="•"/>
              <a:defRPr/>
            </a:pPr>
            <a:r>
              <a:rPr lang="en-US" altLang="en-US" sz="2000" b="0" i="0" dirty="0">
                <a:latin typeface="+mn-lt"/>
              </a:rPr>
              <a:t>Combine the above into a succinct, single statement</a:t>
            </a:r>
          </a:p>
          <a:p>
            <a:pPr lvl="1" eaLnBrk="1" hangingPunct="1">
              <a:buFontTx/>
              <a:buChar char="•"/>
              <a:defRPr/>
            </a:pPr>
            <a:endParaRPr lang="en-US" altLang="en-US" sz="2000" b="0" i="0" dirty="0">
              <a:latin typeface="+mn-lt"/>
            </a:endParaRPr>
          </a:p>
          <a:p>
            <a:pPr lvl="1" eaLnBrk="1" hangingPunct="1">
              <a:buFontTx/>
              <a:buChar char="•"/>
              <a:defRPr/>
            </a:pPr>
            <a:r>
              <a:rPr lang="en-US" altLang="en-US" sz="2000" b="0" i="0" dirty="0">
                <a:latin typeface="+mn-lt"/>
              </a:rPr>
              <a:t>Must articulate a value proposition statement for each </a:t>
            </a:r>
          </a:p>
          <a:p>
            <a:pPr eaLnBrk="1" hangingPunct="1">
              <a:defRPr/>
            </a:pPr>
            <a:r>
              <a:rPr lang="en-US" altLang="en-US" sz="2000" b="0" i="0" dirty="0">
                <a:latin typeface="+mn-lt"/>
              </a:rPr>
              <a:t>           customer type separately</a:t>
            </a:r>
          </a:p>
          <a:p>
            <a:pPr eaLnBrk="1" hangingPunct="1">
              <a:defRPr/>
            </a:pPr>
            <a:endParaRPr lang="en-US" altLang="en-US" sz="2000" dirty="0"/>
          </a:p>
          <a:p>
            <a:pPr eaLnBrk="1" hangingPunct="1">
              <a:defRPr/>
            </a:pPr>
            <a:r>
              <a:rPr lang="en-US" altLang="en-US" sz="2000" dirty="0"/>
              <a:t>     </a:t>
            </a:r>
          </a:p>
        </p:txBody>
      </p:sp>
      <p:sp>
        <p:nvSpPr>
          <p:cNvPr id="2" name="Footer Placeholder 1"/>
          <p:cNvSpPr>
            <a:spLocks noGrp="1"/>
          </p:cNvSpPr>
          <p:nvPr>
            <p:ph type="ftr" sz="quarter" idx="11"/>
          </p:nvPr>
        </p:nvSpPr>
        <p:spPr/>
        <p:txBody>
          <a:bodyPr/>
          <a:lstStyle/>
          <a:p>
            <a:r>
              <a:rPr lang="en-US"/>
              <a:t>SDSI Springboard Prorietary &amp; Confidential</a:t>
            </a:r>
            <a:endParaRPr lang="en-US" dirty="0"/>
          </a:p>
        </p:txBody>
      </p:sp>
    </p:spTree>
    <p:extLst>
      <p:ext uri="{BB962C8B-B14F-4D97-AF65-F5344CB8AC3E}">
        <p14:creationId xmlns:p14="http://schemas.microsoft.com/office/powerpoint/2010/main" val="7091696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1502227" y="114753"/>
            <a:ext cx="10058401"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1600" b="1" i="1">
                <a:solidFill>
                  <a:schemeClr val="tx1"/>
                </a:solidFill>
                <a:latin typeface="Arial" charset="0"/>
                <a:ea typeface="ＭＳ Ｐゴシック" charset="0"/>
              </a:defRPr>
            </a:lvl1pPr>
            <a:lvl2pPr eaLnBrk="0" hangingPunct="0">
              <a:defRPr sz="1600" b="1" i="1">
                <a:solidFill>
                  <a:schemeClr val="tx1"/>
                </a:solidFill>
                <a:latin typeface="Arial" charset="0"/>
                <a:ea typeface="ＭＳ Ｐゴシック" charset="0"/>
              </a:defRPr>
            </a:lvl2pPr>
            <a:lvl3pPr marL="1143000" indent="-228600" eaLnBrk="0" hangingPunct="0">
              <a:defRPr sz="1600" b="1" i="1">
                <a:solidFill>
                  <a:schemeClr val="tx1"/>
                </a:solidFill>
                <a:latin typeface="Arial" charset="0"/>
                <a:ea typeface="ＭＳ Ｐゴシック" charset="0"/>
              </a:defRPr>
            </a:lvl3pPr>
            <a:lvl4pPr marL="1600200" indent="-228600" eaLnBrk="0" hangingPunct="0">
              <a:defRPr sz="1600" b="1" i="1">
                <a:solidFill>
                  <a:schemeClr val="tx1"/>
                </a:solidFill>
                <a:latin typeface="Arial" charset="0"/>
                <a:ea typeface="ＭＳ Ｐゴシック" charset="0"/>
              </a:defRPr>
            </a:lvl4pPr>
            <a:lvl5pPr marL="2057400" indent="-228600" eaLnBrk="0" hangingPunct="0">
              <a:defRPr sz="1600" b="1" i="1">
                <a:solidFill>
                  <a:schemeClr val="tx1"/>
                </a:solidFill>
                <a:latin typeface="Arial" charset="0"/>
                <a:ea typeface="ＭＳ Ｐゴシック" charset="0"/>
              </a:defRPr>
            </a:lvl5pPr>
            <a:lvl6pPr marL="2514600" indent="-228600" eaLnBrk="0" fontAlgn="base" hangingPunct="0">
              <a:spcBef>
                <a:spcPct val="0"/>
              </a:spcBef>
              <a:spcAft>
                <a:spcPct val="0"/>
              </a:spcAft>
              <a:defRPr sz="1600" b="1" i="1">
                <a:solidFill>
                  <a:schemeClr val="tx1"/>
                </a:solidFill>
                <a:latin typeface="Arial" charset="0"/>
                <a:ea typeface="ＭＳ Ｐゴシック" charset="0"/>
              </a:defRPr>
            </a:lvl6pPr>
            <a:lvl7pPr marL="2971800" indent="-228600" eaLnBrk="0" fontAlgn="base" hangingPunct="0">
              <a:spcBef>
                <a:spcPct val="0"/>
              </a:spcBef>
              <a:spcAft>
                <a:spcPct val="0"/>
              </a:spcAft>
              <a:defRPr sz="1600" b="1" i="1">
                <a:solidFill>
                  <a:schemeClr val="tx1"/>
                </a:solidFill>
                <a:latin typeface="Arial" charset="0"/>
                <a:ea typeface="ＭＳ Ｐゴシック" charset="0"/>
              </a:defRPr>
            </a:lvl7pPr>
            <a:lvl8pPr marL="3429000" indent="-228600" eaLnBrk="0" fontAlgn="base" hangingPunct="0">
              <a:spcBef>
                <a:spcPct val="0"/>
              </a:spcBef>
              <a:spcAft>
                <a:spcPct val="0"/>
              </a:spcAft>
              <a:defRPr sz="1600" b="1" i="1">
                <a:solidFill>
                  <a:schemeClr val="tx1"/>
                </a:solidFill>
                <a:latin typeface="Arial" charset="0"/>
                <a:ea typeface="ＭＳ Ｐゴシック" charset="0"/>
              </a:defRPr>
            </a:lvl8pPr>
            <a:lvl9pPr marL="3886200" indent="-228600" eaLnBrk="0" fontAlgn="base" hangingPunct="0">
              <a:spcBef>
                <a:spcPct val="0"/>
              </a:spcBef>
              <a:spcAft>
                <a:spcPct val="0"/>
              </a:spcAft>
              <a:defRPr sz="1600" b="1" i="1">
                <a:solidFill>
                  <a:schemeClr val="tx1"/>
                </a:solidFill>
                <a:latin typeface="Arial" charset="0"/>
                <a:ea typeface="ＭＳ Ｐゴシック" charset="0"/>
              </a:defRPr>
            </a:lvl9pPr>
          </a:lstStyle>
          <a:p>
            <a:pPr eaLnBrk="1" hangingPunct="1">
              <a:defRPr/>
            </a:pPr>
            <a:r>
              <a:rPr lang="en-US" sz="4000" b="0" u="sng" dirty="0">
                <a:latin typeface="+mn-lt"/>
              </a:rPr>
              <a:t>MARKETING</a:t>
            </a:r>
          </a:p>
          <a:p>
            <a:pPr eaLnBrk="1" hangingPunct="1">
              <a:defRPr/>
            </a:pPr>
            <a:endParaRPr lang="en-US" sz="2400" b="0" i="0" dirty="0">
              <a:latin typeface="+mn-lt"/>
            </a:endParaRPr>
          </a:p>
          <a:p>
            <a:pPr eaLnBrk="1" hangingPunct="1">
              <a:defRPr/>
            </a:pPr>
            <a:r>
              <a:rPr lang="en-US" sz="2400" b="0" i="0" dirty="0">
                <a:latin typeface="+mn-lt"/>
              </a:rPr>
              <a:t>3. </a:t>
            </a:r>
            <a:r>
              <a:rPr lang="en-US" sz="2400" b="0" i="0" u="sng" dirty="0">
                <a:latin typeface="+mn-lt"/>
              </a:rPr>
              <a:t>DIFFERENTIATION</a:t>
            </a:r>
            <a:endParaRPr lang="en-US" sz="2400" b="0" i="0" dirty="0">
              <a:latin typeface="+mn-lt"/>
            </a:endParaRPr>
          </a:p>
          <a:p>
            <a:pPr lvl="1" eaLnBrk="1" hangingPunct="1">
              <a:buFontTx/>
              <a:buChar char="•"/>
              <a:defRPr/>
            </a:pPr>
            <a:r>
              <a:rPr lang="en-US" sz="2400" b="0" i="0" dirty="0">
                <a:latin typeface="+mn-lt"/>
              </a:rPr>
              <a:t> Describe what is truly about your product or service.</a:t>
            </a:r>
          </a:p>
          <a:p>
            <a:pPr lvl="1" eaLnBrk="1" hangingPunct="1">
              <a:buFontTx/>
              <a:buChar char="•"/>
              <a:defRPr/>
            </a:pPr>
            <a:r>
              <a:rPr lang="en-US" sz="2400" b="0" i="0" dirty="0">
                <a:latin typeface="+mn-lt"/>
              </a:rPr>
              <a:t> Describe what your product does that does not exist in the marketplace today</a:t>
            </a:r>
          </a:p>
          <a:p>
            <a:pPr lvl="1" eaLnBrk="1" hangingPunct="1">
              <a:buFontTx/>
              <a:buChar char="•"/>
              <a:defRPr/>
            </a:pPr>
            <a:r>
              <a:rPr lang="en-US" sz="2400" b="0" i="0" dirty="0">
                <a:latin typeface="+mn-lt"/>
              </a:rPr>
              <a:t> Verify those claims with independent data</a:t>
            </a:r>
          </a:p>
          <a:p>
            <a:pPr lvl="1" eaLnBrk="1" hangingPunct="1">
              <a:buFontTx/>
              <a:buChar char="•"/>
              <a:defRPr/>
            </a:pPr>
            <a:r>
              <a:rPr lang="en-US" sz="2400" b="0" i="0" dirty="0">
                <a:latin typeface="+mn-lt"/>
              </a:rPr>
              <a:t> Describe what makes that difference sustainable</a:t>
            </a:r>
          </a:p>
          <a:p>
            <a:pPr lvl="1" eaLnBrk="1" hangingPunct="1">
              <a:buFontTx/>
              <a:buChar char="•"/>
              <a:defRPr/>
            </a:pPr>
            <a:r>
              <a:rPr lang="en-US" sz="2400" b="0" i="0" dirty="0">
                <a:latin typeface="+mn-lt"/>
              </a:rPr>
              <a:t> Describe how competitors will be held off and for how long</a:t>
            </a:r>
          </a:p>
          <a:p>
            <a:pPr eaLnBrk="1" hangingPunct="1">
              <a:buFontTx/>
              <a:buChar char="•"/>
              <a:defRPr/>
            </a:pPr>
            <a:endParaRPr lang="en-US" sz="2000" dirty="0">
              <a:latin typeface="+mn-lt"/>
            </a:endParaRPr>
          </a:p>
          <a:p>
            <a:pPr eaLnBrk="1" hangingPunct="1">
              <a:defRPr/>
            </a:pPr>
            <a:r>
              <a:rPr lang="en-US" sz="2000" dirty="0">
                <a:latin typeface="+mn-lt"/>
              </a:rPr>
              <a:t> </a:t>
            </a:r>
          </a:p>
        </p:txBody>
      </p:sp>
      <p:sp>
        <p:nvSpPr>
          <p:cNvPr id="2" name="Footer Placeholder 1"/>
          <p:cNvSpPr>
            <a:spLocks noGrp="1"/>
          </p:cNvSpPr>
          <p:nvPr>
            <p:ph type="ftr" sz="quarter" idx="11"/>
          </p:nvPr>
        </p:nvSpPr>
        <p:spPr/>
        <p:txBody>
          <a:bodyPr/>
          <a:lstStyle/>
          <a:p>
            <a:r>
              <a:rPr lang="en-US"/>
              <a:t>SDSI Springboard Prorietary &amp; Confidential</a:t>
            </a:r>
            <a:endParaRPr lang="en-US" dirty="0"/>
          </a:p>
        </p:txBody>
      </p:sp>
    </p:spTree>
    <p:extLst>
      <p:ext uri="{BB962C8B-B14F-4D97-AF65-F5344CB8AC3E}">
        <p14:creationId xmlns:p14="http://schemas.microsoft.com/office/powerpoint/2010/main" val="31330969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1436915" y="152400"/>
            <a:ext cx="10189028"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1600" b="1" i="1">
                <a:solidFill>
                  <a:schemeClr val="tx1"/>
                </a:solidFill>
                <a:latin typeface="Arial" charset="0"/>
                <a:ea typeface="ＭＳ Ｐゴシック" charset="0"/>
              </a:defRPr>
            </a:lvl1pPr>
            <a:lvl2pPr eaLnBrk="0" hangingPunct="0">
              <a:defRPr sz="1600" b="1" i="1">
                <a:solidFill>
                  <a:schemeClr val="tx1"/>
                </a:solidFill>
                <a:latin typeface="Arial" charset="0"/>
                <a:ea typeface="ＭＳ Ｐゴシック" charset="0"/>
              </a:defRPr>
            </a:lvl2pPr>
            <a:lvl3pPr marL="1143000" indent="-228600" eaLnBrk="0" hangingPunct="0">
              <a:defRPr sz="1600" b="1" i="1">
                <a:solidFill>
                  <a:schemeClr val="tx1"/>
                </a:solidFill>
                <a:latin typeface="Arial" charset="0"/>
                <a:ea typeface="ＭＳ Ｐゴシック" charset="0"/>
              </a:defRPr>
            </a:lvl3pPr>
            <a:lvl4pPr marL="1600200" indent="-228600" eaLnBrk="0" hangingPunct="0">
              <a:defRPr sz="1600" b="1" i="1">
                <a:solidFill>
                  <a:schemeClr val="tx1"/>
                </a:solidFill>
                <a:latin typeface="Arial" charset="0"/>
                <a:ea typeface="ＭＳ Ｐゴシック" charset="0"/>
              </a:defRPr>
            </a:lvl4pPr>
            <a:lvl5pPr marL="2057400" indent="-228600" eaLnBrk="0" hangingPunct="0">
              <a:defRPr sz="1600" b="1" i="1">
                <a:solidFill>
                  <a:schemeClr val="tx1"/>
                </a:solidFill>
                <a:latin typeface="Arial" charset="0"/>
                <a:ea typeface="ＭＳ Ｐゴシック" charset="0"/>
              </a:defRPr>
            </a:lvl5pPr>
            <a:lvl6pPr marL="2514600" indent="-228600" eaLnBrk="0" fontAlgn="base" hangingPunct="0">
              <a:spcBef>
                <a:spcPct val="0"/>
              </a:spcBef>
              <a:spcAft>
                <a:spcPct val="0"/>
              </a:spcAft>
              <a:defRPr sz="1600" b="1" i="1">
                <a:solidFill>
                  <a:schemeClr val="tx1"/>
                </a:solidFill>
                <a:latin typeface="Arial" charset="0"/>
                <a:ea typeface="ＭＳ Ｐゴシック" charset="0"/>
              </a:defRPr>
            </a:lvl6pPr>
            <a:lvl7pPr marL="2971800" indent="-228600" eaLnBrk="0" fontAlgn="base" hangingPunct="0">
              <a:spcBef>
                <a:spcPct val="0"/>
              </a:spcBef>
              <a:spcAft>
                <a:spcPct val="0"/>
              </a:spcAft>
              <a:defRPr sz="1600" b="1" i="1">
                <a:solidFill>
                  <a:schemeClr val="tx1"/>
                </a:solidFill>
                <a:latin typeface="Arial" charset="0"/>
                <a:ea typeface="ＭＳ Ｐゴシック" charset="0"/>
              </a:defRPr>
            </a:lvl7pPr>
            <a:lvl8pPr marL="3429000" indent="-228600" eaLnBrk="0" fontAlgn="base" hangingPunct="0">
              <a:spcBef>
                <a:spcPct val="0"/>
              </a:spcBef>
              <a:spcAft>
                <a:spcPct val="0"/>
              </a:spcAft>
              <a:defRPr sz="1600" b="1" i="1">
                <a:solidFill>
                  <a:schemeClr val="tx1"/>
                </a:solidFill>
                <a:latin typeface="Arial" charset="0"/>
                <a:ea typeface="ＭＳ Ｐゴシック" charset="0"/>
              </a:defRPr>
            </a:lvl8pPr>
            <a:lvl9pPr marL="3886200" indent="-228600" eaLnBrk="0" fontAlgn="base" hangingPunct="0">
              <a:spcBef>
                <a:spcPct val="0"/>
              </a:spcBef>
              <a:spcAft>
                <a:spcPct val="0"/>
              </a:spcAft>
              <a:defRPr sz="1600" b="1" i="1">
                <a:solidFill>
                  <a:schemeClr val="tx1"/>
                </a:solidFill>
                <a:latin typeface="Arial" charset="0"/>
                <a:ea typeface="ＭＳ Ｐゴシック" charset="0"/>
              </a:defRPr>
            </a:lvl9pPr>
          </a:lstStyle>
          <a:p>
            <a:pPr eaLnBrk="1" hangingPunct="1">
              <a:defRPr/>
            </a:pPr>
            <a:r>
              <a:rPr lang="en-US" sz="2400" b="0" u="sng" dirty="0">
                <a:latin typeface="+mn-lt"/>
              </a:rPr>
              <a:t>MARKETING</a:t>
            </a:r>
          </a:p>
          <a:p>
            <a:pPr eaLnBrk="1" hangingPunct="1">
              <a:defRPr/>
            </a:pPr>
            <a:endParaRPr lang="en-US" sz="2400" b="0" i="0" dirty="0">
              <a:latin typeface="+mn-lt"/>
            </a:endParaRPr>
          </a:p>
          <a:p>
            <a:pPr eaLnBrk="1" hangingPunct="1">
              <a:defRPr/>
            </a:pPr>
            <a:r>
              <a:rPr lang="en-US" sz="2400" b="0" i="0" dirty="0">
                <a:latin typeface="+mn-lt"/>
              </a:rPr>
              <a:t>3. </a:t>
            </a:r>
            <a:r>
              <a:rPr lang="en-US" sz="2400" b="0" i="0" u="sng" dirty="0">
                <a:latin typeface="+mn-lt"/>
              </a:rPr>
              <a:t>DIFFERENTIATION continued</a:t>
            </a:r>
            <a:endParaRPr lang="en-US" sz="2400" b="0" i="0" dirty="0">
              <a:latin typeface="+mn-lt"/>
            </a:endParaRPr>
          </a:p>
          <a:p>
            <a:pPr eaLnBrk="1" hangingPunct="1">
              <a:defRPr/>
            </a:pPr>
            <a:endParaRPr lang="en-US" sz="2400" b="0" i="0" dirty="0">
              <a:latin typeface="+mn-lt"/>
            </a:endParaRPr>
          </a:p>
          <a:p>
            <a:pPr eaLnBrk="1" hangingPunct="1">
              <a:buFontTx/>
              <a:buChar char="•"/>
              <a:defRPr/>
            </a:pPr>
            <a:r>
              <a:rPr lang="en-US" sz="2400" b="0" i="0" dirty="0">
                <a:latin typeface="+mn-lt"/>
              </a:rPr>
              <a:t>Describe the benefits these differentiators will bring to customers and your business competitiveness</a:t>
            </a:r>
          </a:p>
          <a:p>
            <a:pPr lvl="1" eaLnBrk="1" hangingPunct="1">
              <a:buFontTx/>
              <a:buChar char="•"/>
              <a:defRPr/>
            </a:pPr>
            <a:r>
              <a:rPr lang="en-US" sz="2400" b="0" i="0" dirty="0">
                <a:latin typeface="+mn-lt"/>
              </a:rPr>
              <a:t> Tell how it will save and how much</a:t>
            </a:r>
          </a:p>
          <a:p>
            <a:pPr lvl="1" eaLnBrk="1" hangingPunct="1">
              <a:buFontTx/>
              <a:buChar char="•"/>
              <a:defRPr/>
            </a:pPr>
            <a:r>
              <a:rPr lang="en-US" sz="2400" b="0" i="0" dirty="0">
                <a:latin typeface="+mn-lt"/>
              </a:rPr>
              <a:t> Tell how it will make money and how much</a:t>
            </a:r>
          </a:p>
          <a:p>
            <a:pPr lvl="1" eaLnBrk="1" hangingPunct="1">
              <a:buFontTx/>
              <a:buChar char="•"/>
              <a:defRPr/>
            </a:pPr>
            <a:r>
              <a:rPr lang="en-US" sz="2400" b="0" i="0" dirty="0">
                <a:latin typeface="+mn-lt"/>
              </a:rPr>
              <a:t> Tell how it will increase the size of the market</a:t>
            </a:r>
          </a:p>
          <a:p>
            <a:pPr lvl="1" eaLnBrk="1" hangingPunct="1">
              <a:buFontTx/>
              <a:buChar char="•"/>
              <a:defRPr/>
            </a:pPr>
            <a:r>
              <a:rPr lang="en-US" sz="2400" b="0" i="0" dirty="0">
                <a:latin typeface="+mn-lt"/>
              </a:rPr>
              <a:t> Tell how it will decrease risk for customers</a:t>
            </a:r>
          </a:p>
          <a:p>
            <a:pPr lvl="1" eaLnBrk="1" hangingPunct="1">
              <a:buFontTx/>
              <a:buChar char="•"/>
              <a:defRPr/>
            </a:pPr>
            <a:endParaRPr lang="en-US" sz="2000" dirty="0"/>
          </a:p>
        </p:txBody>
      </p:sp>
      <p:sp>
        <p:nvSpPr>
          <p:cNvPr id="2" name="Footer Placeholder 1"/>
          <p:cNvSpPr>
            <a:spLocks noGrp="1"/>
          </p:cNvSpPr>
          <p:nvPr>
            <p:ph type="ftr" sz="quarter" idx="11"/>
          </p:nvPr>
        </p:nvSpPr>
        <p:spPr/>
        <p:txBody>
          <a:bodyPr/>
          <a:lstStyle/>
          <a:p>
            <a:r>
              <a:rPr lang="en-US"/>
              <a:t>SDSI Springboard Prorietary &amp; Confidential</a:t>
            </a:r>
            <a:endParaRPr lang="en-US" dirty="0"/>
          </a:p>
        </p:txBody>
      </p:sp>
    </p:spTree>
    <p:extLst>
      <p:ext uri="{BB962C8B-B14F-4D97-AF65-F5344CB8AC3E}">
        <p14:creationId xmlns:p14="http://schemas.microsoft.com/office/powerpoint/2010/main" val="35000893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1485901" y="116848"/>
            <a:ext cx="10172699" cy="65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1600" b="1" i="1">
                <a:solidFill>
                  <a:schemeClr val="tx1"/>
                </a:solidFill>
                <a:latin typeface="Arial" pitchFamily="34" charset="0"/>
                <a:ea typeface="ＭＳ Ｐゴシック" pitchFamily="34" charset="-128"/>
              </a:defRPr>
            </a:lvl1pPr>
            <a:lvl2pPr eaLnBrk="0" hangingPunct="0">
              <a:defRPr sz="1600" b="1" i="1">
                <a:solidFill>
                  <a:schemeClr val="tx1"/>
                </a:solidFill>
                <a:latin typeface="Arial" pitchFamily="34" charset="0"/>
                <a:ea typeface="ＭＳ Ｐゴシック" pitchFamily="34" charset="-128"/>
              </a:defRPr>
            </a:lvl2pPr>
            <a:lvl3pPr eaLnBrk="0" hangingPunct="0">
              <a:defRPr sz="1600" b="1" i="1">
                <a:solidFill>
                  <a:schemeClr val="tx1"/>
                </a:solidFill>
                <a:latin typeface="Arial" pitchFamily="34" charset="0"/>
                <a:ea typeface="ＭＳ Ｐゴシック" pitchFamily="34" charset="-128"/>
              </a:defRPr>
            </a:lvl3pPr>
            <a:lvl4pPr marL="1600200" indent="-228600" eaLnBrk="0" hangingPunct="0">
              <a:defRPr sz="1600" b="1" i="1">
                <a:solidFill>
                  <a:schemeClr val="tx1"/>
                </a:solidFill>
                <a:latin typeface="Arial" pitchFamily="34" charset="0"/>
                <a:ea typeface="ＭＳ Ｐゴシック" pitchFamily="34" charset="-128"/>
              </a:defRPr>
            </a:lvl4pPr>
            <a:lvl5pPr marL="2057400" indent="-228600" eaLnBrk="0" hangingPunct="0">
              <a:defRPr sz="1600" b="1"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9pPr>
          </a:lstStyle>
          <a:p>
            <a:pPr eaLnBrk="1" hangingPunct="1">
              <a:defRPr/>
            </a:pPr>
            <a:r>
              <a:rPr lang="en-US" altLang="en-US" sz="4000" b="0" u="sng" dirty="0">
                <a:latin typeface="+mn-lt"/>
              </a:rPr>
              <a:t>MARKETING</a:t>
            </a:r>
          </a:p>
          <a:p>
            <a:pPr eaLnBrk="1" hangingPunct="1">
              <a:defRPr/>
            </a:pPr>
            <a:endParaRPr lang="en-US" altLang="en-US" sz="2000" dirty="0">
              <a:latin typeface="+mn-lt"/>
            </a:endParaRPr>
          </a:p>
          <a:p>
            <a:pPr eaLnBrk="1" hangingPunct="1">
              <a:defRPr/>
            </a:pPr>
            <a:r>
              <a:rPr lang="en-US" altLang="en-US" sz="2400" b="0" i="0" dirty="0">
                <a:latin typeface="+mn-lt"/>
              </a:rPr>
              <a:t>4. </a:t>
            </a:r>
            <a:r>
              <a:rPr lang="en-US" altLang="en-US" sz="2400" b="0" i="0" u="sng" dirty="0">
                <a:latin typeface="+mn-lt"/>
              </a:rPr>
              <a:t>MARKET SEGMENTATION</a:t>
            </a:r>
            <a:r>
              <a:rPr lang="en-US" altLang="en-US" sz="2400" b="0" i="0" dirty="0">
                <a:latin typeface="+mn-lt"/>
              </a:rPr>
              <a:t> The size of the market must be </a:t>
            </a:r>
          </a:p>
          <a:p>
            <a:pPr eaLnBrk="1" hangingPunct="1">
              <a:defRPr/>
            </a:pPr>
            <a:r>
              <a:rPr lang="en-US" altLang="en-US" sz="2400" b="0" i="0" dirty="0">
                <a:latin typeface="+mn-lt"/>
              </a:rPr>
              <a:t>   described</a:t>
            </a:r>
          </a:p>
          <a:p>
            <a:pPr lvl="1" eaLnBrk="1" hangingPunct="1">
              <a:buFontTx/>
              <a:buChar char="•"/>
              <a:defRPr/>
            </a:pPr>
            <a:r>
              <a:rPr lang="en-US" altLang="en-US" sz="2400" b="0" i="0" dirty="0">
                <a:latin typeface="+mn-lt"/>
              </a:rPr>
              <a:t> TAM is the Total Available Market</a:t>
            </a:r>
          </a:p>
          <a:p>
            <a:pPr lvl="2" eaLnBrk="1" hangingPunct="1">
              <a:buFontTx/>
              <a:buChar char="•"/>
              <a:defRPr/>
            </a:pPr>
            <a:r>
              <a:rPr lang="en-US" altLang="en-US" sz="2400" b="0" i="0" dirty="0">
                <a:latin typeface="+mn-lt"/>
              </a:rPr>
              <a:t>Describe the total size of the market in the area of the  product or service…Nerf football is the total sports equipment market</a:t>
            </a:r>
          </a:p>
          <a:p>
            <a:pPr lvl="1" eaLnBrk="1" hangingPunct="1">
              <a:buFontTx/>
              <a:buChar char="•"/>
              <a:defRPr/>
            </a:pPr>
            <a:r>
              <a:rPr lang="en-US" altLang="en-US" sz="2400" b="0" i="0" dirty="0">
                <a:latin typeface="+mn-lt"/>
              </a:rPr>
              <a:t> SAM is the Served Available Market</a:t>
            </a:r>
          </a:p>
          <a:p>
            <a:pPr lvl="2" eaLnBrk="1" hangingPunct="1">
              <a:buFontTx/>
              <a:buChar char="•"/>
              <a:defRPr/>
            </a:pPr>
            <a:r>
              <a:rPr lang="en-US" altLang="en-US" sz="2400" b="0" i="0" dirty="0">
                <a:latin typeface="+mn-lt"/>
              </a:rPr>
              <a:t>Describe the size of the market segment* that the company  will actually address…Nerf football is the segment of the TAM that desires a soft football that will not injure children or cause damage</a:t>
            </a:r>
          </a:p>
          <a:p>
            <a:pPr lvl="2" eaLnBrk="1" hangingPunct="1">
              <a:defRPr/>
            </a:pPr>
            <a:endParaRPr lang="en-US" altLang="en-US" sz="2400" b="0" i="0" dirty="0">
              <a:latin typeface="+mn-lt"/>
            </a:endParaRPr>
          </a:p>
          <a:p>
            <a:pPr eaLnBrk="1" hangingPunct="1">
              <a:defRPr/>
            </a:pPr>
            <a:r>
              <a:rPr lang="en-US" altLang="en-US" sz="2400" b="0" i="0" dirty="0">
                <a:latin typeface="+mn-lt"/>
              </a:rPr>
              <a:t>* segment is a group of buyers who are similar in that they:</a:t>
            </a:r>
          </a:p>
          <a:p>
            <a:pPr lvl="1" eaLnBrk="1" hangingPunct="1">
              <a:buFontTx/>
              <a:buChar char="•"/>
              <a:defRPr/>
            </a:pPr>
            <a:r>
              <a:rPr lang="en-US" altLang="en-US" sz="2400" b="0" i="0" dirty="0">
                <a:latin typeface="+mn-lt"/>
              </a:rPr>
              <a:t>Have the same problem</a:t>
            </a:r>
          </a:p>
          <a:p>
            <a:pPr lvl="1" eaLnBrk="1" hangingPunct="1">
              <a:buFontTx/>
              <a:buChar char="•"/>
              <a:defRPr/>
            </a:pPr>
            <a:r>
              <a:rPr lang="en-US" altLang="en-US" sz="2400" b="0" i="0" dirty="0">
                <a:latin typeface="+mn-lt"/>
              </a:rPr>
              <a:t>Have the same buying criteria</a:t>
            </a:r>
          </a:p>
          <a:p>
            <a:pPr lvl="1" eaLnBrk="1" hangingPunct="1">
              <a:buFontTx/>
              <a:buChar char="•"/>
              <a:defRPr/>
            </a:pPr>
            <a:r>
              <a:rPr lang="en-US" altLang="en-US" sz="2400" b="0" i="0" dirty="0">
                <a:latin typeface="+mn-lt"/>
              </a:rPr>
              <a:t>Would see each other as credible reference in making a  buying decision</a:t>
            </a:r>
          </a:p>
          <a:p>
            <a:pPr lvl="1" eaLnBrk="1" hangingPunct="1">
              <a:buFontTx/>
              <a:buChar char="•"/>
              <a:defRPr/>
            </a:pPr>
            <a:r>
              <a:rPr lang="en-US" altLang="en-US" sz="2400" b="0" i="0" dirty="0">
                <a:latin typeface="+mn-lt"/>
              </a:rPr>
              <a:t>Are not “could buy” but “must buy” customers</a:t>
            </a:r>
          </a:p>
        </p:txBody>
      </p:sp>
      <p:sp>
        <p:nvSpPr>
          <p:cNvPr id="2" name="Footer Placeholder 1"/>
          <p:cNvSpPr>
            <a:spLocks noGrp="1"/>
          </p:cNvSpPr>
          <p:nvPr>
            <p:ph type="ftr" sz="quarter" idx="11"/>
          </p:nvPr>
        </p:nvSpPr>
        <p:spPr/>
        <p:txBody>
          <a:bodyPr/>
          <a:lstStyle/>
          <a:p>
            <a:r>
              <a:rPr lang="en-US"/>
              <a:t>SDSI Springboard Prorietary &amp; Confidential</a:t>
            </a:r>
            <a:endParaRPr lang="en-US" dirty="0"/>
          </a:p>
        </p:txBody>
      </p:sp>
    </p:spTree>
    <p:extLst>
      <p:ext uri="{BB962C8B-B14F-4D97-AF65-F5344CB8AC3E}">
        <p14:creationId xmlns:p14="http://schemas.microsoft.com/office/powerpoint/2010/main" val="13111091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1539900" y="185511"/>
            <a:ext cx="10069714" cy="6309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1600" b="1" i="1">
                <a:solidFill>
                  <a:schemeClr val="tx1"/>
                </a:solidFill>
                <a:latin typeface="Arial" pitchFamily="34" charset="0"/>
                <a:ea typeface="ＭＳ Ｐゴシック" pitchFamily="34" charset="-128"/>
              </a:defRPr>
            </a:lvl1pPr>
            <a:lvl2pPr eaLnBrk="0" hangingPunct="0">
              <a:defRPr sz="1600" b="1" i="1">
                <a:solidFill>
                  <a:schemeClr val="tx1"/>
                </a:solidFill>
                <a:latin typeface="Arial" pitchFamily="34" charset="0"/>
                <a:ea typeface="ＭＳ Ｐゴシック" pitchFamily="34" charset="-128"/>
              </a:defRPr>
            </a:lvl2pPr>
            <a:lvl3pPr marL="1143000" indent="-228600" eaLnBrk="0" hangingPunct="0">
              <a:defRPr sz="1600" b="1" i="1">
                <a:solidFill>
                  <a:schemeClr val="tx1"/>
                </a:solidFill>
                <a:latin typeface="Arial" pitchFamily="34" charset="0"/>
                <a:ea typeface="ＭＳ Ｐゴシック" pitchFamily="34" charset="-128"/>
              </a:defRPr>
            </a:lvl3pPr>
            <a:lvl4pPr marL="1600200" indent="-228600" eaLnBrk="0" hangingPunct="0">
              <a:defRPr sz="1600" b="1" i="1">
                <a:solidFill>
                  <a:schemeClr val="tx1"/>
                </a:solidFill>
                <a:latin typeface="Arial" pitchFamily="34" charset="0"/>
                <a:ea typeface="ＭＳ Ｐゴシック" pitchFamily="34" charset="-128"/>
              </a:defRPr>
            </a:lvl4pPr>
            <a:lvl5pPr marL="2057400" indent="-228600" eaLnBrk="0" hangingPunct="0">
              <a:defRPr sz="1600" b="1"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9pPr>
          </a:lstStyle>
          <a:p>
            <a:pPr eaLnBrk="1" hangingPunct="1">
              <a:defRPr/>
            </a:pPr>
            <a:r>
              <a:rPr lang="en-US" altLang="en-US" sz="4000" b="0" u="sng" dirty="0">
                <a:latin typeface="+mn-lt"/>
              </a:rPr>
              <a:t>MARKETING</a:t>
            </a:r>
            <a:r>
              <a:rPr lang="en-US" altLang="en-US" sz="4000" u="sng" dirty="0">
                <a:latin typeface="+mn-lt"/>
              </a:rPr>
              <a:t> </a:t>
            </a:r>
          </a:p>
          <a:p>
            <a:pPr eaLnBrk="1" hangingPunct="1">
              <a:defRPr/>
            </a:pPr>
            <a:endParaRPr lang="en-US" altLang="en-US" sz="2400" u="sng" dirty="0">
              <a:latin typeface="+mn-lt"/>
            </a:endParaRPr>
          </a:p>
          <a:p>
            <a:pPr eaLnBrk="1" hangingPunct="1">
              <a:defRPr/>
            </a:pPr>
            <a:r>
              <a:rPr lang="en-US" altLang="en-US" sz="2400" b="0" i="0" dirty="0">
                <a:latin typeface="+mn-lt"/>
              </a:rPr>
              <a:t>5. </a:t>
            </a:r>
            <a:r>
              <a:rPr lang="en-US" altLang="en-US" sz="2400" b="0" i="0" u="sng" dirty="0">
                <a:latin typeface="+mn-lt"/>
              </a:rPr>
              <a:t>COMPETITIVE LANDSCAPE</a:t>
            </a:r>
            <a:r>
              <a:rPr lang="en-US" altLang="en-US" sz="2400" b="0" i="0" dirty="0">
                <a:latin typeface="+mn-lt"/>
              </a:rPr>
              <a:t> Helps frame your product/service</a:t>
            </a:r>
          </a:p>
          <a:p>
            <a:pPr eaLnBrk="1" hangingPunct="1">
              <a:defRPr/>
            </a:pPr>
            <a:r>
              <a:rPr lang="en-US" altLang="en-US" sz="2400" b="0" i="0" dirty="0">
                <a:latin typeface="+mn-lt"/>
              </a:rPr>
              <a:t>     and your chances for success. For each segment:</a:t>
            </a:r>
          </a:p>
          <a:p>
            <a:pPr eaLnBrk="1" hangingPunct="1">
              <a:defRPr/>
            </a:pPr>
            <a:endParaRPr lang="en-US" altLang="en-US" sz="2400" b="0" i="0" dirty="0">
              <a:latin typeface="+mn-lt"/>
            </a:endParaRPr>
          </a:p>
          <a:p>
            <a:pPr lvl="1" eaLnBrk="1" hangingPunct="1">
              <a:buFontTx/>
              <a:buChar char="•"/>
              <a:defRPr/>
            </a:pPr>
            <a:r>
              <a:rPr lang="en-US" altLang="en-US" sz="2400" b="0" i="0" dirty="0">
                <a:latin typeface="+mn-lt"/>
              </a:rPr>
              <a:t> Identify the incumbent players…include workarounds, apathy, your target customer’s internal abilities</a:t>
            </a:r>
          </a:p>
          <a:p>
            <a:pPr lvl="1" eaLnBrk="1" hangingPunct="1">
              <a:buFontTx/>
              <a:buChar char="•"/>
              <a:defRPr/>
            </a:pPr>
            <a:r>
              <a:rPr lang="en-US" altLang="en-US" sz="2400" b="0" i="0" dirty="0">
                <a:latin typeface="+mn-lt"/>
              </a:rPr>
              <a:t> Describe how entrenched is the status quo</a:t>
            </a:r>
          </a:p>
          <a:p>
            <a:pPr lvl="1" eaLnBrk="1" hangingPunct="1">
              <a:buFontTx/>
              <a:buChar char="•"/>
              <a:defRPr/>
            </a:pPr>
            <a:r>
              <a:rPr lang="en-US" altLang="en-US" sz="2400" b="0" i="0" dirty="0">
                <a:latin typeface="+mn-lt"/>
              </a:rPr>
              <a:t> Describe why your competitors are the current best solutions</a:t>
            </a:r>
          </a:p>
          <a:p>
            <a:pPr lvl="1" eaLnBrk="1" hangingPunct="1">
              <a:buFontTx/>
              <a:buChar char="•"/>
              <a:defRPr/>
            </a:pPr>
            <a:r>
              <a:rPr lang="en-US" altLang="en-US" sz="2400" b="0" i="0" dirty="0">
                <a:latin typeface="+mn-lt"/>
              </a:rPr>
              <a:t> Describe how the competition has framed themselves </a:t>
            </a:r>
          </a:p>
          <a:p>
            <a:pPr lvl="1" eaLnBrk="1" hangingPunct="1">
              <a:buFontTx/>
              <a:buChar char="•"/>
              <a:defRPr/>
            </a:pPr>
            <a:r>
              <a:rPr lang="en-US" altLang="en-US" sz="2400" b="0" i="0" dirty="0">
                <a:latin typeface="+mn-lt"/>
              </a:rPr>
              <a:t> Show your competitor’s position statements</a:t>
            </a:r>
          </a:p>
          <a:p>
            <a:pPr lvl="1" eaLnBrk="1" hangingPunct="1">
              <a:buFontTx/>
              <a:buChar char="•"/>
              <a:defRPr/>
            </a:pPr>
            <a:r>
              <a:rPr lang="en-US" altLang="en-US" sz="2400" b="0" i="0" dirty="0">
                <a:latin typeface="+mn-lt"/>
              </a:rPr>
              <a:t> Demonstrate how your message is different and compelling</a:t>
            </a:r>
          </a:p>
          <a:p>
            <a:pPr eaLnBrk="1" hangingPunct="1">
              <a:defRPr/>
            </a:pPr>
            <a:endParaRPr lang="en-US" altLang="en-US" sz="4000" u="sng" dirty="0">
              <a:latin typeface="+mn-lt"/>
            </a:endParaRPr>
          </a:p>
          <a:p>
            <a:pPr eaLnBrk="1" hangingPunct="1">
              <a:defRPr/>
            </a:pPr>
            <a:endParaRPr lang="en-US" altLang="en-US" sz="2000" u="sng" dirty="0">
              <a:latin typeface="+mn-lt"/>
            </a:endParaRPr>
          </a:p>
          <a:p>
            <a:pPr eaLnBrk="1" hangingPunct="1">
              <a:defRPr/>
            </a:pPr>
            <a:endParaRPr lang="en-US" altLang="en-US" sz="4000" u="sng" dirty="0">
              <a:latin typeface="+mn-lt"/>
            </a:endParaRPr>
          </a:p>
        </p:txBody>
      </p:sp>
      <p:sp>
        <p:nvSpPr>
          <p:cNvPr id="2" name="Footer Placeholder 1"/>
          <p:cNvSpPr>
            <a:spLocks noGrp="1"/>
          </p:cNvSpPr>
          <p:nvPr>
            <p:ph type="ftr" sz="quarter" idx="11"/>
          </p:nvPr>
        </p:nvSpPr>
        <p:spPr/>
        <p:txBody>
          <a:bodyPr/>
          <a:lstStyle/>
          <a:p>
            <a:r>
              <a:rPr lang="en-US"/>
              <a:t>SDSI Springboard Prorietary &amp; Confidential</a:t>
            </a:r>
            <a:endParaRPr lang="en-US" dirty="0"/>
          </a:p>
        </p:txBody>
      </p:sp>
    </p:spTree>
    <p:extLst>
      <p:ext uri="{BB962C8B-B14F-4D97-AF65-F5344CB8AC3E}">
        <p14:creationId xmlns:p14="http://schemas.microsoft.com/office/powerpoint/2010/main" val="981843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1446284" y="152401"/>
            <a:ext cx="10114345" cy="5755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1600" b="1" i="1">
                <a:solidFill>
                  <a:schemeClr val="tx1"/>
                </a:solidFill>
                <a:latin typeface="Arial" charset="0"/>
                <a:ea typeface="ＭＳ Ｐゴシック" charset="0"/>
              </a:defRPr>
            </a:lvl1pPr>
            <a:lvl2pPr eaLnBrk="0" hangingPunct="0">
              <a:defRPr sz="1600" b="1" i="1">
                <a:solidFill>
                  <a:schemeClr val="tx1"/>
                </a:solidFill>
                <a:latin typeface="Arial" charset="0"/>
                <a:ea typeface="ＭＳ Ｐゴシック" charset="0"/>
              </a:defRPr>
            </a:lvl2pPr>
            <a:lvl3pPr marL="1143000" indent="-228600" eaLnBrk="0" hangingPunct="0">
              <a:defRPr sz="1600" b="1" i="1">
                <a:solidFill>
                  <a:schemeClr val="tx1"/>
                </a:solidFill>
                <a:latin typeface="Arial" charset="0"/>
                <a:ea typeface="ＭＳ Ｐゴシック" charset="0"/>
              </a:defRPr>
            </a:lvl3pPr>
            <a:lvl4pPr marL="1600200" indent="-228600" eaLnBrk="0" hangingPunct="0">
              <a:defRPr sz="1600" b="1" i="1">
                <a:solidFill>
                  <a:schemeClr val="tx1"/>
                </a:solidFill>
                <a:latin typeface="Arial" charset="0"/>
                <a:ea typeface="ＭＳ Ｐゴシック" charset="0"/>
              </a:defRPr>
            </a:lvl4pPr>
            <a:lvl5pPr marL="2057400" indent="-228600" eaLnBrk="0" hangingPunct="0">
              <a:defRPr sz="1600" b="1" i="1">
                <a:solidFill>
                  <a:schemeClr val="tx1"/>
                </a:solidFill>
                <a:latin typeface="Arial" charset="0"/>
                <a:ea typeface="ＭＳ Ｐゴシック" charset="0"/>
              </a:defRPr>
            </a:lvl5pPr>
            <a:lvl6pPr marL="2514600" indent="-228600" eaLnBrk="0" fontAlgn="base" hangingPunct="0">
              <a:spcBef>
                <a:spcPct val="0"/>
              </a:spcBef>
              <a:spcAft>
                <a:spcPct val="0"/>
              </a:spcAft>
              <a:defRPr sz="1600" b="1" i="1">
                <a:solidFill>
                  <a:schemeClr val="tx1"/>
                </a:solidFill>
                <a:latin typeface="Arial" charset="0"/>
                <a:ea typeface="ＭＳ Ｐゴシック" charset="0"/>
              </a:defRPr>
            </a:lvl6pPr>
            <a:lvl7pPr marL="2971800" indent="-228600" eaLnBrk="0" fontAlgn="base" hangingPunct="0">
              <a:spcBef>
                <a:spcPct val="0"/>
              </a:spcBef>
              <a:spcAft>
                <a:spcPct val="0"/>
              </a:spcAft>
              <a:defRPr sz="1600" b="1" i="1">
                <a:solidFill>
                  <a:schemeClr val="tx1"/>
                </a:solidFill>
                <a:latin typeface="Arial" charset="0"/>
                <a:ea typeface="ＭＳ Ｐゴシック" charset="0"/>
              </a:defRPr>
            </a:lvl7pPr>
            <a:lvl8pPr marL="3429000" indent="-228600" eaLnBrk="0" fontAlgn="base" hangingPunct="0">
              <a:spcBef>
                <a:spcPct val="0"/>
              </a:spcBef>
              <a:spcAft>
                <a:spcPct val="0"/>
              </a:spcAft>
              <a:defRPr sz="1600" b="1" i="1">
                <a:solidFill>
                  <a:schemeClr val="tx1"/>
                </a:solidFill>
                <a:latin typeface="Arial" charset="0"/>
                <a:ea typeface="ＭＳ Ｐゴシック" charset="0"/>
              </a:defRPr>
            </a:lvl8pPr>
            <a:lvl9pPr marL="3886200" indent="-228600" eaLnBrk="0" fontAlgn="base" hangingPunct="0">
              <a:spcBef>
                <a:spcPct val="0"/>
              </a:spcBef>
              <a:spcAft>
                <a:spcPct val="0"/>
              </a:spcAft>
              <a:defRPr sz="1600" b="1" i="1">
                <a:solidFill>
                  <a:schemeClr val="tx1"/>
                </a:solidFill>
                <a:latin typeface="Arial" charset="0"/>
                <a:ea typeface="ＭＳ Ｐゴシック" charset="0"/>
              </a:defRPr>
            </a:lvl9pPr>
          </a:lstStyle>
          <a:p>
            <a:pPr eaLnBrk="1" hangingPunct="1">
              <a:defRPr/>
            </a:pPr>
            <a:r>
              <a:rPr lang="en-US" sz="4000" b="0" u="sng" dirty="0">
                <a:latin typeface="+mn-lt"/>
              </a:rPr>
              <a:t>MARKETING</a:t>
            </a:r>
            <a:r>
              <a:rPr lang="en-US" sz="2000" dirty="0">
                <a:latin typeface="+mn-lt"/>
              </a:rPr>
              <a:t>  </a:t>
            </a:r>
          </a:p>
          <a:p>
            <a:pPr eaLnBrk="1" hangingPunct="1">
              <a:defRPr/>
            </a:pPr>
            <a:endParaRPr lang="en-US" sz="2400" b="0" i="0" dirty="0">
              <a:latin typeface="+mn-lt"/>
            </a:endParaRPr>
          </a:p>
          <a:p>
            <a:pPr eaLnBrk="1" hangingPunct="1">
              <a:defRPr/>
            </a:pPr>
            <a:r>
              <a:rPr lang="en-US" sz="2400" b="0" i="0" dirty="0">
                <a:latin typeface="+mn-lt"/>
              </a:rPr>
              <a:t>6. </a:t>
            </a:r>
            <a:r>
              <a:rPr lang="en-US" sz="2400" b="0" i="0" u="sng" dirty="0">
                <a:latin typeface="+mn-lt"/>
              </a:rPr>
              <a:t>BUSINESS MODEL DETAILS</a:t>
            </a:r>
          </a:p>
          <a:p>
            <a:pPr eaLnBrk="1" hangingPunct="1">
              <a:defRPr/>
            </a:pPr>
            <a:endParaRPr lang="en-US" sz="2400" b="0" i="0" u="sng" dirty="0">
              <a:latin typeface="+mn-lt"/>
            </a:endParaRPr>
          </a:p>
          <a:p>
            <a:pPr lvl="1" eaLnBrk="1" hangingPunct="1">
              <a:buFontTx/>
              <a:buChar char="•"/>
              <a:defRPr/>
            </a:pPr>
            <a:r>
              <a:rPr lang="en-US" sz="2400" b="0" i="0" dirty="0">
                <a:latin typeface="+mn-lt"/>
              </a:rPr>
              <a:t>Identify the segment with the most compelling need relative to your differentiation in the competitive marketplace (this is the SAM)</a:t>
            </a:r>
          </a:p>
          <a:p>
            <a:pPr lvl="1" eaLnBrk="1" hangingPunct="1">
              <a:buFontTx/>
              <a:buChar char="•"/>
              <a:defRPr/>
            </a:pPr>
            <a:r>
              <a:rPr lang="en-US" sz="2400" b="0" i="0" dirty="0">
                <a:latin typeface="+mn-lt"/>
              </a:rPr>
              <a:t> Show the possible revenue streams for that segment</a:t>
            </a:r>
          </a:p>
          <a:p>
            <a:pPr lvl="1" eaLnBrk="1" hangingPunct="1">
              <a:buFontTx/>
              <a:buChar char="•"/>
              <a:defRPr/>
            </a:pPr>
            <a:r>
              <a:rPr lang="en-US" sz="2400" b="0" i="0" dirty="0">
                <a:latin typeface="+mn-lt"/>
              </a:rPr>
              <a:t> Show and justify your pricing that fits that segment </a:t>
            </a:r>
          </a:p>
          <a:p>
            <a:pPr lvl="1" eaLnBrk="1" hangingPunct="1">
              <a:buFontTx/>
              <a:buChar char="•"/>
              <a:defRPr/>
            </a:pPr>
            <a:r>
              <a:rPr lang="en-US" sz="2400" b="0" i="0" dirty="0">
                <a:latin typeface="+mn-lt"/>
              </a:rPr>
              <a:t> Show your pricing relative to the competition</a:t>
            </a:r>
          </a:p>
          <a:p>
            <a:pPr lvl="1" eaLnBrk="1" hangingPunct="1">
              <a:buFontTx/>
              <a:buChar char="•"/>
              <a:defRPr/>
            </a:pPr>
            <a:r>
              <a:rPr lang="en-US" sz="2400" b="0" i="0" dirty="0">
                <a:latin typeface="+mn-lt"/>
              </a:rPr>
              <a:t> Explain the likely revenue mix that could be achieved</a:t>
            </a:r>
          </a:p>
          <a:p>
            <a:pPr lvl="1" eaLnBrk="1" hangingPunct="1">
              <a:buFontTx/>
              <a:buChar char="•"/>
              <a:defRPr/>
            </a:pPr>
            <a:r>
              <a:rPr lang="en-US" sz="2400" b="0" i="0" dirty="0">
                <a:latin typeface="+mn-lt"/>
              </a:rPr>
              <a:t> Explain the most suitable/available channel(s) to market</a:t>
            </a:r>
          </a:p>
          <a:p>
            <a:pPr lvl="1" eaLnBrk="1" hangingPunct="1">
              <a:buFontTx/>
              <a:buChar char="•"/>
              <a:defRPr/>
            </a:pPr>
            <a:r>
              <a:rPr lang="en-US" sz="2400" b="0" i="0" dirty="0">
                <a:latin typeface="+mn-lt"/>
              </a:rPr>
              <a:t> Show a graphic of how good flow to each customer segment</a:t>
            </a:r>
          </a:p>
          <a:p>
            <a:pPr lvl="1" eaLnBrk="1" hangingPunct="1">
              <a:defRPr/>
            </a:pPr>
            <a:r>
              <a:rPr lang="en-US" sz="2400" b="0" i="0" dirty="0">
                <a:latin typeface="+mn-lt"/>
              </a:rPr>
              <a:t>   detailing how and how much money come back to you</a:t>
            </a:r>
          </a:p>
          <a:p>
            <a:pPr lvl="1" eaLnBrk="1" hangingPunct="1">
              <a:defRPr/>
            </a:pPr>
            <a:endParaRPr lang="en-US" sz="4000" dirty="0"/>
          </a:p>
        </p:txBody>
      </p:sp>
      <p:sp>
        <p:nvSpPr>
          <p:cNvPr id="2" name="Footer Placeholder 1"/>
          <p:cNvSpPr>
            <a:spLocks noGrp="1"/>
          </p:cNvSpPr>
          <p:nvPr>
            <p:ph type="ftr" sz="quarter" idx="11"/>
          </p:nvPr>
        </p:nvSpPr>
        <p:spPr/>
        <p:txBody>
          <a:bodyPr/>
          <a:lstStyle/>
          <a:p>
            <a:r>
              <a:rPr lang="en-US"/>
              <a:t>SDSI Springboard Prorietary &amp; Confidential</a:t>
            </a:r>
            <a:endParaRPr lang="en-US" dirty="0"/>
          </a:p>
        </p:txBody>
      </p:sp>
    </p:spTree>
    <p:extLst>
      <p:ext uri="{BB962C8B-B14F-4D97-AF65-F5344CB8AC3E}">
        <p14:creationId xmlns:p14="http://schemas.microsoft.com/office/powerpoint/2010/main" val="329217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1534885" y="136072"/>
            <a:ext cx="10140044" cy="7478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1600" b="1" i="1">
                <a:solidFill>
                  <a:schemeClr val="tx1"/>
                </a:solidFill>
                <a:latin typeface="Arial" pitchFamily="34" charset="0"/>
                <a:ea typeface="ＭＳ Ｐゴシック" pitchFamily="34" charset="-128"/>
              </a:defRPr>
            </a:lvl1pPr>
            <a:lvl2pPr eaLnBrk="0" hangingPunct="0">
              <a:defRPr sz="1600" b="1" i="1">
                <a:solidFill>
                  <a:schemeClr val="tx1"/>
                </a:solidFill>
                <a:latin typeface="Arial" pitchFamily="34" charset="0"/>
                <a:ea typeface="ＭＳ Ｐゴシック" pitchFamily="34" charset="-128"/>
              </a:defRPr>
            </a:lvl2pPr>
            <a:lvl3pPr marL="1143000" indent="-228600" eaLnBrk="0" hangingPunct="0">
              <a:defRPr sz="1600" b="1" i="1">
                <a:solidFill>
                  <a:schemeClr val="tx1"/>
                </a:solidFill>
                <a:latin typeface="Arial" pitchFamily="34" charset="0"/>
                <a:ea typeface="ＭＳ Ｐゴシック" pitchFamily="34" charset="-128"/>
              </a:defRPr>
            </a:lvl3pPr>
            <a:lvl4pPr marL="1600200" indent="-228600" eaLnBrk="0" hangingPunct="0">
              <a:defRPr sz="1600" b="1" i="1">
                <a:solidFill>
                  <a:schemeClr val="tx1"/>
                </a:solidFill>
                <a:latin typeface="Arial" pitchFamily="34" charset="0"/>
                <a:ea typeface="ＭＳ Ｐゴシック" pitchFamily="34" charset="-128"/>
              </a:defRPr>
            </a:lvl4pPr>
            <a:lvl5pPr marL="2057400" indent="-228600" eaLnBrk="0" hangingPunct="0">
              <a:defRPr sz="1600" b="1"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9pPr>
          </a:lstStyle>
          <a:p>
            <a:pPr eaLnBrk="1" hangingPunct="1">
              <a:defRPr/>
            </a:pPr>
            <a:r>
              <a:rPr lang="en-US" altLang="en-US" sz="4000" b="0" u="sng" dirty="0">
                <a:latin typeface="+mn-lt"/>
              </a:rPr>
              <a:t>MARKETING</a:t>
            </a:r>
            <a:endParaRPr lang="en-US" altLang="en-US" sz="2000" b="0" dirty="0">
              <a:latin typeface="+mn-lt"/>
            </a:endParaRPr>
          </a:p>
          <a:p>
            <a:pPr eaLnBrk="1" hangingPunct="1">
              <a:defRPr/>
            </a:pPr>
            <a:endParaRPr lang="en-US" altLang="en-US" sz="2400" b="0" dirty="0">
              <a:latin typeface="+mn-lt"/>
            </a:endParaRPr>
          </a:p>
          <a:p>
            <a:pPr eaLnBrk="1" hangingPunct="1">
              <a:defRPr/>
            </a:pPr>
            <a:r>
              <a:rPr lang="en-US" altLang="en-US" sz="2400" b="0" i="0" dirty="0">
                <a:latin typeface="+mn-lt"/>
              </a:rPr>
              <a:t>7. </a:t>
            </a:r>
            <a:r>
              <a:rPr lang="en-US" altLang="en-US" sz="2400" b="0" i="0" u="sng" dirty="0">
                <a:latin typeface="+mn-lt"/>
              </a:rPr>
              <a:t>GO-TO-MARKET PLAN.</a:t>
            </a:r>
            <a:r>
              <a:rPr lang="en-US" altLang="en-US" sz="2400" b="0" i="0" dirty="0">
                <a:latin typeface="+mn-lt"/>
              </a:rPr>
              <a:t>  Tactical issues regarding reaching</a:t>
            </a:r>
          </a:p>
          <a:p>
            <a:pPr eaLnBrk="1" hangingPunct="1">
              <a:defRPr/>
            </a:pPr>
            <a:r>
              <a:rPr lang="en-US" altLang="en-US" sz="2400" b="0" i="0" dirty="0">
                <a:latin typeface="+mn-lt"/>
              </a:rPr>
              <a:t>    your customers and developing sales</a:t>
            </a:r>
          </a:p>
          <a:p>
            <a:pPr eaLnBrk="1" hangingPunct="1">
              <a:defRPr/>
            </a:pPr>
            <a:endParaRPr lang="en-US" altLang="en-US" sz="2400" b="0" i="0" dirty="0">
              <a:latin typeface="+mn-lt"/>
            </a:endParaRPr>
          </a:p>
          <a:p>
            <a:pPr lvl="1" eaLnBrk="1" hangingPunct="1">
              <a:buFontTx/>
              <a:buChar char="•"/>
              <a:defRPr/>
            </a:pPr>
            <a:r>
              <a:rPr lang="en-US" altLang="en-US" sz="2400" b="0" i="0" dirty="0">
                <a:latin typeface="+mn-lt"/>
              </a:rPr>
              <a:t> Show the buying process…how purchases are made</a:t>
            </a:r>
          </a:p>
          <a:p>
            <a:pPr lvl="1" eaLnBrk="1" hangingPunct="1">
              <a:buFontTx/>
              <a:buChar char="•"/>
              <a:defRPr/>
            </a:pPr>
            <a:r>
              <a:rPr lang="en-US" altLang="en-US" sz="2400" b="0" i="0" dirty="0">
                <a:latin typeface="+mn-lt"/>
              </a:rPr>
              <a:t> Identify the real buyers and their motivations to buy</a:t>
            </a:r>
          </a:p>
          <a:p>
            <a:pPr lvl="1" eaLnBrk="1" hangingPunct="1">
              <a:buFontTx/>
              <a:buChar char="•"/>
              <a:defRPr/>
            </a:pPr>
            <a:r>
              <a:rPr lang="en-US" altLang="en-US" sz="2400" b="0" i="0" dirty="0">
                <a:latin typeface="+mn-lt"/>
              </a:rPr>
              <a:t> What information resources do they use to make buying decisions</a:t>
            </a:r>
          </a:p>
          <a:p>
            <a:pPr lvl="1" eaLnBrk="1" hangingPunct="1">
              <a:buFontTx/>
              <a:buChar char="•"/>
              <a:defRPr/>
            </a:pPr>
            <a:r>
              <a:rPr lang="en-US" altLang="en-US" sz="2400" b="0" i="0" dirty="0">
                <a:latin typeface="+mn-lt"/>
              </a:rPr>
              <a:t> Explain how you will identify, qualify, acquire and convert customers</a:t>
            </a:r>
          </a:p>
          <a:p>
            <a:pPr lvl="1" eaLnBrk="1" hangingPunct="1">
              <a:buFontTx/>
              <a:buChar char="•"/>
              <a:defRPr/>
            </a:pPr>
            <a:r>
              <a:rPr lang="en-US" altLang="en-US" sz="2400" b="0" i="0" dirty="0">
                <a:latin typeface="+mn-lt"/>
              </a:rPr>
              <a:t> Explain how your marketing tactics will move potential buyer through the buying process</a:t>
            </a:r>
          </a:p>
          <a:p>
            <a:pPr lvl="1" eaLnBrk="1" hangingPunct="1">
              <a:buFontTx/>
              <a:buChar char="•"/>
              <a:defRPr/>
            </a:pPr>
            <a:r>
              <a:rPr lang="en-US" altLang="en-US" sz="2400" b="0" i="0" dirty="0">
                <a:latin typeface="+mn-lt"/>
              </a:rPr>
              <a:t> Explain how the buyer prefers to buy and therefore how you will have to sell</a:t>
            </a:r>
          </a:p>
          <a:p>
            <a:pPr lvl="1" eaLnBrk="1" hangingPunct="1">
              <a:buFontTx/>
              <a:buChar char="•"/>
              <a:defRPr/>
            </a:pPr>
            <a:r>
              <a:rPr lang="en-US" altLang="en-US" sz="2400" b="0" i="0" dirty="0">
                <a:latin typeface="+mn-lt"/>
              </a:rPr>
              <a:t> Identify and justify your sales channels, show how they will increase your sales, be compensated, be valued</a:t>
            </a:r>
          </a:p>
          <a:p>
            <a:pPr lvl="1" eaLnBrk="1" hangingPunct="1">
              <a:buFontTx/>
              <a:buChar char="•"/>
              <a:defRPr/>
            </a:pPr>
            <a:r>
              <a:rPr lang="en-US" altLang="en-US" sz="2400" b="0" i="0" dirty="0">
                <a:latin typeface="+mn-lt"/>
              </a:rPr>
              <a:t> Prioritize your channels and explain the order</a:t>
            </a:r>
          </a:p>
          <a:p>
            <a:pPr lvl="1" eaLnBrk="1" hangingPunct="1">
              <a:buFontTx/>
              <a:buChar char="•"/>
              <a:defRPr/>
            </a:pPr>
            <a:endParaRPr lang="en-US" altLang="en-US" sz="2000" dirty="0"/>
          </a:p>
          <a:p>
            <a:pPr lvl="1" eaLnBrk="1" hangingPunct="1">
              <a:buFontTx/>
              <a:buChar char="•"/>
              <a:defRPr/>
            </a:pPr>
            <a:endParaRPr lang="en-US" altLang="en-US" sz="2000" dirty="0"/>
          </a:p>
          <a:p>
            <a:pPr eaLnBrk="1" hangingPunct="1">
              <a:defRPr/>
            </a:pPr>
            <a:endParaRPr lang="en-US" altLang="en-US" sz="4000" u="sng" dirty="0"/>
          </a:p>
        </p:txBody>
      </p:sp>
      <p:sp>
        <p:nvSpPr>
          <p:cNvPr id="2" name="Footer Placeholder 1"/>
          <p:cNvSpPr>
            <a:spLocks noGrp="1"/>
          </p:cNvSpPr>
          <p:nvPr>
            <p:ph type="ftr" sz="quarter" idx="11"/>
          </p:nvPr>
        </p:nvSpPr>
        <p:spPr/>
        <p:txBody>
          <a:bodyPr/>
          <a:lstStyle/>
          <a:p>
            <a:r>
              <a:rPr lang="en-US"/>
              <a:t>SDSI Springboard Prorietary &amp; Confidential</a:t>
            </a:r>
            <a:endParaRPr lang="en-US" dirty="0"/>
          </a:p>
        </p:txBody>
      </p:sp>
    </p:spTree>
    <p:extLst>
      <p:ext uri="{BB962C8B-B14F-4D97-AF65-F5344CB8AC3E}">
        <p14:creationId xmlns:p14="http://schemas.microsoft.com/office/powerpoint/2010/main" val="3698219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0"/>
          <p:cNvSpPr txBox="1">
            <a:spLocks noChangeArrowheads="1"/>
          </p:cNvSpPr>
          <p:nvPr/>
        </p:nvSpPr>
        <p:spPr bwMode="auto">
          <a:xfrm>
            <a:off x="1520894" y="115958"/>
            <a:ext cx="457529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b="1" i="1">
                <a:solidFill>
                  <a:schemeClr val="tx1"/>
                </a:solidFill>
                <a:latin typeface="Arial" charset="0"/>
                <a:ea typeface="ＭＳ Ｐゴシック" charset="0"/>
              </a:defRPr>
            </a:lvl1pPr>
            <a:lvl2pPr marL="742950" indent="-285750" eaLnBrk="0" hangingPunct="0">
              <a:defRPr sz="1600" b="1" i="1">
                <a:solidFill>
                  <a:schemeClr val="tx1"/>
                </a:solidFill>
                <a:latin typeface="Arial" charset="0"/>
                <a:ea typeface="ＭＳ Ｐゴシック" charset="0"/>
              </a:defRPr>
            </a:lvl2pPr>
            <a:lvl3pPr marL="1143000" indent="-228600" eaLnBrk="0" hangingPunct="0">
              <a:defRPr sz="1600" b="1" i="1">
                <a:solidFill>
                  <a:schemeClr val="tx1"/>
                </a:solidFill>
                <a:latin typeface="Arial" charset="0"/>
                <a:ea typeface="ＭＳ Ｐゴシック" charset="0"/>
              </a:defRPr>
            </a:lvl3pPr>
            <a:lvl4pPr marL="1600200" indent="-228600" eaLnBrk="0" hangingPunct="0">
              <a:defRPr sz="1600" b="1" i="1">
                <a:solidFill>
                  <a:schemeClr val="tx1"/>
                </a:solidFill>
                <a:latin typeface="Arial" charset="0"/>
                <a:ea typeface="ＭＳ Ｐゴシック" charset="0"/>
              </a:defRPr>
            </a:lvl4pPr>
            <a:lvl5pPr marL="2057400" indent="-228600" eaLnBrk="0" hangingPunct="0">
              <a:defRPr sz="1600" b="1" i="1">
                <a:solidFill>
                  <a:schemeClr val="tx1"/>
                </a:solidFill>
                <a:latin typeface="Arial" charset="0"/>
                <a:ea typeface="ＭＳ Ｐゴシック" charset="0"/>
              </a:defRPr>
            </a:lvl5pPr>
            <a:lvl6pPr marL="2514600" indent="-228600" eaLnBrk="0" fontAlgn="base" hangingPunct="0">
              <a:spcBef>
                <a:spcPct val="0"/>
              </a:spcBef>
              <a:spcAft>
                <a:spcPct val="0"/>
              </a:spcAft>
              <a:defRPr sz="1600" b="1" i="1">
                <a:solidFill>
                  <a:schemeClr val="tx1"/>
                </a:solidFill>
                <a:latin typeface="Arial" charset="0"/>
                <a:ea typeface="ＭＳ Ｐゴシック" charset="0"/>
              </a:defRPr>
            </a:lvl6pPr>
            <a:lvl7pPr marL="2971800" indent="-228600" eaLnBrk="0" fontAlgn="base" hangingPunct="0">
              <a:spcBef>
                <a:spcPct val="0"/>
              </a:spcBef>
              <a:spcAft>
                <a:spcPct val="0"/>
              </a:spcAft>
              <a:defRPr sz="1600" b="1" i="1">
                <a:solidFill>
                  <a:schemeClr val="tx1"/>
                </a:solidFill>
                <a:latin typeface="Arial" charset="0"/>
                <a:ea typeface="ＭＳ Ｐゴシック" charset="0"/>
              </a:defRPr>
            </a:lvl7pPr>
            <a:lvl8pPr marL="3429000" indent="-228600" eaLnBrk="0" fontAlgn="base" hangingPunct="0">
              <a:spcBef>
                <a:spcPct val="0"/>
              </a:spcBef>
              <a:spcAft>
                <a:spcPct val="0"/>
              </a:spcAft>
              <a:defRPr sz="1600" b="1" i="1">
                <a:solidFill>
                  <a:schemeClr val="tx1"/>
                </a:solidFill>
                <a:latin typeface="Arial" charset="0"/>
                <a:ea typeface="ＭＳ Ｐゴシック" charset="0"/>
              </a:defRPr>
            </a:lvl8pPr>
            <a:lvl9pPr marL="3886200" indent="-228600" eaLnBrk="0" fontAlgn="base" hangingPunct="0">
              <a:spcBef>
                <a:spcPct val="0"/>
              </a:spcBef>
              <a:spcAft>
                <a:spcPct val="0"/>
              </a:spcAft>
              <a:defRPr sz="1600" b="1" i="1">
                <a:solidFill>
                  <a:schemeClr val="tx1"/>
                </a:solidFill>
                <a:latin typeface="Arial" charset="0"/>
                <a:ea typeface="ＭＳ Ｐゴシック" charset="0"/>
              </a:defRPr>
            </a:lvl9pPr>
          </a:lstStyle>
          <a:p>
            <a:pPr eaLnBrk="1" hangingPunct="1">
              <a:defRPr/>
            </a:pPr>
            <a:r>
              <a:rPr lang="en-US" sz="4000" b="0" u="sng" dirty="0">
                <a:latin typeface="+mn-lt"/>
              </a:rPr>
              <a:t>FUNDING ELEMENTS</a:t>
            </a:r>
          </a:p>
        </p:txBody>
      </p:sp>
      <p:sp>
        <p:nvSpPr>
          <p:cNvPr id="5123" name="Rectangle 22"/>
          <p:cNvSpPr>
            <a:spLocks noChangeArrowheads="1"/>
          </p:cNvSpPr>
          <p:nvPr/>
        </p:nvSpPr>
        <p:spPr bwMode="auto">
          <a:xfrm>
            <a:off x="4648200" y="1676400"/>
            <a:ext cx="2590800" cy="5334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sz="2000" dirty="0">
                <a:ea typeface="ＭＳ Ｐゴシック" charset="0"/>
              </a:rPr>
              <a:t>Executive Summary</a:t>
            </a:r>
          </a:p>
        </p:txBody>
      </p:sp>
      <p:sp>
        <p:nvSpPr>
          <p:cNvPr id="5124" name="Rectangle 23"/>
          <p:cNvSpPr>
            <a:spLocks noChangeArrowheads="1"/>
          </p:cNvSpPr>
          <p:nvPr/>
        </p:nvSpPr>
        <p:spPr bwMode="auto">
          <a:xfrm>
            <a:off x="4648200" y="1066800"/>
            <a:ext cx="2590800" cy="5334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sz="2000" dirty="0">
                <a:ea typeface="ＭＳ Ｐゴシック" charset="0"/>
              </a:rPr>
              <a:t>Elevator Pitch</a:t>
            </a:r>
          </a:p>
        </p:txBody>
      </p:sp>
      <p:sp>
        <p:nvSpPr>
          <p:cNvPr id="5125" name="Rectangle 24"/>
          <p:cNvSpPr>
            <a:spLocks noChangeArrowheads="1"/>
          </p:cNvSpPr>
          <p:nvPr/>
        </p:nvSpPr>
        <p:spPr bwMode="auto">
          <a:xfrm>
            <a:off x="4648200" y="2286000"/>
            <a:ext cx="2590800" cy="5334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sz="2000" dirty="0">
                <a:ea typeface="ＭＳ Ｐゴシック" charset="0"/>
              </a:rPr>
              <a:t>Quick Pitch</a:t>
            </a:r>
          </a:p>
        </p:txBody>
      </p:sp>
      <p:sp>
        <p:nvSpPr>
          <p:cNvPr id="74777" name="Rectangle 25"/>
          <p:cNvSpPr>
            <a:spLocks noChangeArrowheads="1"/>
          </p:cNvSpPr>
          <p:nvPr/>
        </p:nvSpPr>
        <p:spPr bwMode="auto">
          <a:xfrm>
            <a:off x="4267200" y="2895600"/>
            <a:ext cx="3352800" cy="990600"/>
          </a:xfrm>
          <a:prstGeom prst="rect">
            <a:avLst/>
          </a:prstGeom>
          <a:gradFill rotWithShape="0">
            <a:gsLst>
              <a:gs pos="0">
                <a:srgbClr val="767676"/>
              </a:gs>
              <a:gs pos="50000">
                <a:schemeClr val="bg1"/>
              </a:gs>
              <a:gs pos="100000">
                <a:srgbClr val="767676"/>
              </a:gs>
            </a:gsLst>
            <a:lin ang="5400000" scaled="1"/>
          </a:gra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r>
              <a:rPr lang="en-US" altLang="en-US" sz="2400" dirty="0"/>
              <a:t>Investor Presentation</a:t>
            </a:r>
          </a:p>
        </p:txBody>
      </p:sp>
      <p:sp>
        <p:nvSpPr>
          <p:cNvPr id="5127" name="Rectangle 26"/>
          <p:cNvSpPr>
            <a:spLocks noChangeArrowheads="1"/>
          </p:cNvSpPr>
          <p:nvPr/>
        </p:nvSpPr>
        <p:spPr bwMode="auto">
          <a:xfrm>
            <a:off x="4648200" y="3952876"/>
            <a:ext cx="2590800" cy="54292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2000" dirty="0">
              <a:ea typeface="ＭＳ Ｐゴシック" charset="0"/>
            </a:endParaRPr>
          </a:p>
        </p:txBody>
      </p:sp>
      <p:sp>
        <p:nvSpPr>
          <p:cNvPr id="5128" name="Rectangle 27"/>
          <p:cNvSpPr>
            <a:spLocks noChangeArrowheads="1"/>
          </p:cNvSpPr>
          <p:nvPr/>
        </p:nvSpPr>
        <p:spPr bwMode="auto">
          <a:xfrm>
            <a:off x="4648200" y="4572000"/>
            <a:ext cx="2590800" cy="5334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sz="2000" dirty="0">
                <a:ea typeface="ＭＳ Ｐゴシック" charset="0"/>
              </a:rPr>
              <a:t>Due Diligence</a:t>
            </a:r>
          </a:p>
        </p:txBody>
      </p:sp>
      <p:sp>
        <p:nvSpPr>
          <p:cNvPr id="5129" name="Rectangle 28"/>
          <p:cNvSpPr>
            <a:spLocks noChangeArrowheads="1"/>
          </p:cNvSpPr>
          <p:nvPr/>
        </p:nvSpPr>
        <p:spPr bwMode="auto">
          <a:xfrm>
            <a:off x="4648200" y="5181600"/>
            <a:ext cx="2590800" cy="5334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sz="2000" dirty="0">
                <a:ea typeface="ＭＳ Ｐゴシック" charset="0"/>
              </a:rPr>
              <a:t>Term Sheet</a:t>
            </a:r>
          </a:p>
        </p:txBody>
      </p:sp>
      <p:sp>
        <p:nvSpPr>
          <p:cNvPr id="5130" name="Rectangle 29"/>
          <p:cNvSpPr>
            <a:spLocks noChangeArrowheads="1"/>
          </p:cNvSpPr>
          <p:nvPr/>
        </p:nvSpPr>
        <p:spPr bwMode="auto">
          <a:xfrm>
            <a:off x="4648200" y="5791200"/>
            <a:ext cx="2590800" cy="5334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sz="2000" dirty="0">
                <a:ea typeface="ＭＳ Ｐゴシック" charset="0"/>
              </a:rPr>
              <a:t>Funding</a:t>
            </a:r>
          </a:p>
        </p:txBody>
      </p:sp>
      <p:sp>
        <p:nvSpPr>
          <p:cNvPr id="5131" name="Line 32"/>
          <p:cNvSpPr>
            <a:spLocks noChangeShapeType="1"/>
          </p:cNvSpPr>
          <p:nvPr/>
        </p:nvSpPr>
        <p:spPr bwMode="auto">
          <a:xfrm>
            <a:off x="7620000" y="3352800"/>
            <a:ext cx="3048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dirty="0">
              <a:ea typeface="ＭＳ Ｐゴシック" charset="0"/>
            </a:endParaRPr>
          </a:p>
        </p:txBody>
      </p:sp>
      <p:sp>
        <p:nvSpPr>
          <p:cNvPr id="5132" name="Line 33"/>
          <p:cNvSpPr>
            <a:spLocks noChangeShapeType="1"/>
          </p:cNvSpPr>
          <p:nvPr/>
        </p:nvSpPr>
        <p:spPr bwMode="auto">
          <a:xfrm flipV="1">
            <a:off x="7924800" y="2057400"/>
            <a:ext cx="0" cy="1295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dirty="0">
              <a:ea typeface="ＭＳ Ｐゴシック" charset="0"/>
            </a:endParaRPr>
          </a:p>
        </p:txBody>
      </p:sp>
      <p:sp>
        <p:nvSpPr>
          <p:cNvPr id="5133" name="Line 34"/>
          <p:cNvSpPr>
            <a:spLocks noChangeShapeType="1"/>
          </p:cNvSpPr>
          <p:nvPr/>
        </p:nvSpPr>
        <p:spPr bwMode="auto">
          <a:xfrm flipH="1">
            <a:off x="7239000" y="2514600"/>
            <a:ext cx="6858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dirty="0">
              <a:ea typeface="ＭＳ Ｐゴシック" charset="0"/>
            </a:endParaRPr>
          </a:p>
        </p:txBody>
      </p:sp>
      <p:sp>
        <p:nvSpPr>
          <p:cNvPr id="5134" name="Line 35"/>
          <p:cNvSpPr>
            <a:spLocks noChangeShapeType="1"/>
          </p:cNvSpPr>
          <p:nvPr/>
        </p:nvSpPr>
        <p:spPr bwMode="auto">
          <a:xfrm flipH="1">
            <a:off x="7239000" y="2057400"/>
            <a:ext cx="6858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dirty="0">
              <a:ea typeface="ＭＳ Ｐゴシック" charset="0"/>
            </a:endParaRPr>
          </a:p>
        </p:txBody>
      </p:sp>
      <p:sp>
        <p:nvSpPr>
          <p:cNvPr id="5135" name="Line 36"/>
          <p:cNvSpPr>
            <a:spLocks noChangeShapeType="1"/>
          </p:cNvSpPr>
          <p:nvPr/>
        </p:nvSpPr>
        <p:spPr bwMode="auto">
          <a:xfrm>
            <a:off x="7239000" y="1828800"/>
            <a:ext cx="6858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dirty="0">
              <a:ea typeface="ＭＳ Ｐゴシック" charset="0"/>
            </a:endParaRPr>
          </a:p>
        </p:txBody>
      </p:sp>
      <p:sp>
        <p:nvSpPr>
          <p:cNvPr id="5136" name="Line 37"/>
          <p:cNvSpPr>
            <a:spLocks noChangeShapeType="1"/>
          </p:cNvSpPr>
          <p:nvPr/>
        </p:nvSpPr>
        <p:spPr bwMode="auto">
          <a:xfrm flipV="1">
            <a:off x="7924800" y="1295400"/>
            <a:ext cx="0" cy="533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dirty="0">
              <a:ea typeface="ＭＳ Ｐゴシック" charset="0"/>
            </a:endParaRPr>
          </a:p>
        </p:txBody>
      </p:sp>
      <p:sp>
        <p:nvSpPr>
          <p:cNvPr id="5137" name="Line 38"/>
          <p:cNvSpPr>
            <a:spLocks noChangeShapeType="1"/>
          </p:cNvSpPr>
          <p:nvPr/>
        </p:nvSpPr>
        <p:spPr bwMode="auto">
          <a:xfrm flipH="1">
            <a:off x="7239000" y="1295400"/>
            <a:ext cx="6858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dirty="0">
              <a:ea typeface="ＭＳ Ｐゴシック" charset="0"/>
            </a:endParaRPr>
          </a:p>
        </p:txBody>
      </p:sp>
      <p:sp>
        <p:nvSpPr>
          <p:cNvPr id="5138" name="Line 39"/>
          <p:cNvSpPr>
            <a:spLocks noChangeShapeType="1"/>
          </p:cNvSpPr>
          <p:nvPr/>
        </p:nvSpPr>
        <p:spPr bwMode="auto">
          <a:xfrm>
            <a:off x="2286000" y="1143000"/>
            <a:ext cx="0" cy="48768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dirty="0">
              <a:ea typeface="ＭＳ Ｐゴシック" charset="0"/>
            </a:endParaRPr>
          </a:p>
        </p:txBody>
      </p:sp>
      <p:sp>
        <p:nvSpPr>
          <p:cNvPr id="5139" name="Text Box 40"/>
          <p:cNvSpPr txBox="1">
            <a:spLocks noChangeArrowheads="1"/>
          </p:cNvSpPr>
          <p:nvPr/>
        </p:nvSpPr>
        <p:spPr bwMode="auto">
          <a:xfrm>
            <a:off x="2286000" y="990601"/>
            <a:ext cx="193373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b="1" i="1">
                <a:solidFill>
                  <a:schemeClr val="tx1"/>
                </a:solidFill>
                <a:latin typeface="Arial" pitchFamily="34" charset="0"/>
                <a:ea typeface="ＭＳ Ｐゴシック" pitchFamily="34" charset="-128"/>
              </a:defRPr>
            </a:lvl1pPr>
            <a:lvl2pPr marL="742950" indent="-285750" eaLnBrk="0" hangingPunct="0">
              <a:defRPr sz="1600" b="1" i="1">
                <a:solidFill>
                  <a:schemeClr val="tx1"/>
                </a:solidFill>
                <a:latin typeface="Arial" pitchFamily="34" charset="0"/>
                <a:ea typeface="ＭＳ Ｐゴシック" pitchFamily="34" charset="-128"/>
              </a:defRPr>
            </a:lvl2pPr>
            <a:lvl3pPr marL="1143000" indent="-228600" eaLnBrk="0" hangingPunct="0">
              <a:defRPr sz="1600" b="1" i="1">
                <a:solidFill>
                  <a:schemeClr val="tx1"/>
                </a:solidFill>
                <a:latin typeface="Arial" pitchFamily="34" charset="0"/>
                <a:ea typeface="ＭＳ Ｐゴシック" pitchFamily="34" charset="-128"/>
              </a:defRPr>
            </a:lvl3pPr>
            <a:lvl4pPr marL="1600200" indent="-228600" eaLnBrk="0" hangingPunct="0">
              <a:defRPr sz="1600" b="1" i="1">
                <a:solidFill>
                  <a:schemeClr val="tx1"/>
                </a:solidFill>
                <a:latin typeface="Arial" pitchFamily="34" charset="0"/>
                <a:ea typeface="ＭＳ Ｐゴシック" pitchFamily="34" charset="-128"/>
              </a:defRPr>
            </a:lvl4pPr>
            <a:lvl5pPr marL="2057400" indent="-228600" eaLnBrk="0" hangingPunct="0">
              <a:defRPr sz="1600" b="1"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9pPr>
          </a:lstStyle>
          <a:p>
            <a:pPr eaLnBrk="1" hangingPunct="1">
              <a:defRPr/>
            </a:pPr>
            <a:r>
              <a:rPr lang="en-US" altLang="en-US" dirty="0">
                <a:latin typeface="+mn-lt"/>
              </a:rPr>
              <a:t>“hook” that gets ask</a:t>
            </a:r>
          </a:p>
          <a:p>
            <a:pPr eaLnBrk="1" hangingPunct="1">
              <a:defRPr/>
            </a:pPr>
            <a:r>
              <a:rPr lang="en-US" altLang="en-US" dirty="0">
                <a:latin typeface="+mn-lt"/>
              </a:rPr>
              <a:t>for  Exec Summary</a:t>
            </a:r>
          </a:p>
        </p:txBody>
      </p:sp>
      <p:sp>
        <p:nvSpPr>
          <p:cNvPr id="5140" name="Text Box 41"/>
          <p:cNvSpPr txBox="1">
            <a:spLocks noChangeArrowheads="1"/>
          </p:cNvSpPr>
          <p:nvPr/>
        </p:nvSpPr>
        <p:spPr bwMode="auto">
          <a:xfrm>
            <a:off x="2286000" y="1600201"/>
            <a:ext cx="212288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b="1" i="1">
                <a:solidFill>
                  <a:schemeClr val="tx1"/>
                </a:solidFill>
                <a:latin typeface="Arial" charset="0"/>
                <a:ea typeface="ＭＳ Ｐゴシック" charset="0"/>
              </a:defRPr>
            </a:lvl1pPr>
            <a:lvl2pPr marL="742950" indent="-285750" eaLnBrk="0" hangingPunct="0">
              <a:defRPr sz="1600" b="1" i="1">
                <a:solidFill>
                  <a:schemeClr val="tx1"/>
                </a:solidFill>
                <a:latin typeface="Arial" charset="0"/>
                <a:ea typeface="ＭＳ Ｐゴシック" charset="0"/>
              </a:defRPr>
            </a:lvl2pPr>
            <a:lvl3pPr marL="1143000" indent="-228600" eaLnBrk="0" hangingPunct="0">
              <a:defRPr sz="1600" b="1" i="1">
                <a:solidFill>
                  <a:schemeClr val="tx1"/>
                </a:solidFill>
                <a:latin typeface="Arial" charset="0"/>
                <a:ea typeface="ＭＳ Ｐゴシック" charset="0"/>
              </a:defRPr>
            </a:lvl3pPr>
            <a:lvl4pPr marL="1600200" indent="-228600" eaLnBrk="0" hangingPunct="0">
              <a:defRPr sz="1600" b="1" i="1">
                <a:solidFill>
                  <a:schemeClr val="tx1"/>
                </a:solidFill>
                <a:latin typeface="Arial" charset="0"/>
                <a:ea typeface="ＭＳ Ｐゴシック" charset="0"/>
              </a:defRPr>
            </a:lvl4pPr>
            <a:lvl5pPr marL="2057400" indent="-228600" eaLnBrk="0" hangingPunct="0">
              <a:defRPr sz="1600" b="1" i="1">
                <a:solidFill>
                  <a:schemeClr val="tx1"/>
                </a:solidFill>
                <a:latin typeface="Arial" charset="0"/>
                <a:ea typeface="ＭＳ Ｐゴシック" charset="0"/>
              </a:defRPr>
            </a:lvl5pPr>
            <a:lvl6pPr marL="2514600" indent="-228600" eaLnBrk="0" fontAlgn="base" hangingPunct="0">
              <a:spcBef>
                <a:spcPct val="0"/>
              </a:spcBef>
              <a:spcAft>
                <a:spcPct val="0"/>
              </a:spcAft>
              <a:defRPr sz="1600" b="1" i="1">
                <a:solidFill>
                  <a:schemeClr val="tx1"/>
                </a:solidFill>
                <a:latin typeface="Arial" charset="0"/>
                <a:ea typeface="ＭＳ Ｐゴシック" charset="0"/>
              </a:defRPr>
            </a:lvl6pPr>
            <a:lvl7pPr marL="2971800" indent="-228600" eaLnBrk="0" fontAlgn="base" hangingPunct="0">
              <a:spcBef>
                <a:spcPct val="0"/>
              </a:spcBef>
              <a:spcAft>
                <a:spcPct val="0"/>
              </a:spcAft>
              <a:defRPr sz="1600" b="1" i="1">
                <a:solidFill>
                  <a:schemeClr val="tx1"/>
                </a:solidFill>
                <a:latin typeface="Arial" charset="0"/>
                <a:ea typeface="ＭＳ Ｐゴシック" charset="0"/>
              </a:defRPr>
            </a:lvl7pPr>
            <a:lvl8pPr marL="3429000" indent="-228600" eaLnBrk="0" fontAlgn="base" hangingPunct="0">
              <a:spcBef>
                <a:spcPct val="0"/>
              </a:spcBef>
              <a:spcAft>
                <a:spcPct val="0"/>
              </a:spcAft>
              <a:defRPr sz="1600" b="1" i="1">
                <a:solidFill>
                  <a:schemeClr val="tx1"/>
                </a:solidFill>
                <a:latin typeface="Arial" charset="0"/>
                <a:ea typeface="ＭＳ Ｐゴシック" charset="0"/>
              </a:defRPr>
            </a:lvl8pPr>
            <a:lvl9pPr marL="3886200" indent="-228600" eaLnBrk="0" fontAlgn="base" hangingPunct="0">
              <a:spcBef>
                <a:spcPct val="0"/>
              </a:spcBef>
              <a:spcAft>
                <a:spcPct val="0"/>
              </a:spcAft>
              <a:defRPr sz="1600" b="1" i="1">
                <a:solidFill>
                  <a:schemeClr val="tx1"/>
                </a:solidFill>
                <a:latin typeface="Arial" charset="0"/>
                <a:ea typeface="ＭＳ Ｐゴシック" charset="0"/>
              </a:defRPr>
            </a:lvl9pPr>
          </a:lstStyle>
          <a:p>
            <a:pPr eaLnBrk="1" hangingPunct="1">
              <a:defRPr/>
            </a:pPr>
            <a:r>
              <a:rPr lang="en-US" dirty="0">
                <a:latin typeface="+mn-lt"/>
              </a:rPr>
              <a:t>one page that gets ask</a:t>
            </a:r>
          </a:p>
          <a:p>
            <a:pPr eaLnBrk="1" hangingPunct="1">
              <a:defRPr/>
            </a:pPr>
            <a:r>
              <a:rPr lang="en-US" dirty="0">
                <a:latin typeface="+mn-lt"/>
              </a:rPr>
              <a:t>for Invest Presentation</a:t>
            </a:r>
          </a:p>
        </p:txBody>
      </p:sp>
      <p:sp>
        <p:nvSpPr>
          <p:cNvPr id="5141" name="Text Box 45"/>
          <p:cNvSpPr txBox="1">
            <a:spLocks noChangeArrowheads="1"/>
          </p:cNvSpPr>
          <p:nvPr/>
        </p:nvSpPr>
        <p:spPr bwMode="auto">
          <a:xfrm>
            <a:off x="2286001" y="2209801"/>
            <a:ext cx="183614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b="1" i="1">
                <a:solidFill>
                  <a:schemeClr val="tx1"/>
                </a:solidFill>
                <a:latin typeface="Arial" charset="0"/>
                <a:ea typeface="ＭＳ Ｐゴシック" charset="0"/>
              </a:defRPr>
            </a:lvl1pPr>
            <a:lvl2pPr marL="742950" indent="-285750" eaLnBrk="0" hangingPunct="0">
              <a:defRPr sz="1600" b="1" i="1">
                <a:solidFill>
                  <a:schemeClr val="tx1"/>
                </a:solidFill>
                <a:latin typeface="Arial" charset="0"/>
                <a:ea typeface="ＭＳ Ｐゴシック" charset="0"/>
              </a:defRPr>
            </a:lvl2pPr>
            <a:lvl3pPr marL="1143000" indent="-228600" eaLnBrk="0" hangingPunct="0">
              <a:defRPr sz="1600" b="1" i="1">
                <a:solidFill>
                  <a:schemeClr val="tx1"/>
                </a:solidFill>
                <a:latin typeface="Arial" charset="0"/>
                <a:ea typeface="ＭＳ Ｐゴシック" charset="0"/>
              </a:defRPr>
            </a:lvl3pPr>
            <a:lvl4pPr marL="1600200" indent="-228600" eaLnBrk="0" hangingPunct="0">
              <a:defRPr sz="1600" b="1" i="1">
                <a:solidFill>
                  <a:schemeClr val="tx1"/>
                </a:solidFill>
                <a:latin typeface="Arial" charset="0"/>
                <a:ea typeface="ＭＳ Ｐゴシック" charset="0"/>
              </a:defRPr>
            </a:lvl4pPr>
            <a:lvl5pPr marL="2057400" indent="-228600" eaLnBrk="0" hangingPunct="0">
              <a:defRPr sz="1600" b="1" i="1">
                <a:solidFill>
                  <a:schemeClr val="tx1"/>
                </a:solidFill>
                <a:latin typeface="Arial" charset="0"/>
                <a:ea typeface="ＭＳ Ｐゴシック" charset="0"/>
              </a:defRPr>
            </a:lvl5pPr>
            <a:lvl6pPr marL="2514600" indent="-228600" eaLnBrk="0" fontAlgn="base" hangingPunct="0">
              <a:spcBef>
                <a:spcPct val="0"/>
              </a:spcBef>
              <a:spcAft>
                <a:spcPct val="0"/>
              </a:spcAft>
              <a:defRPr sz="1600" b="1" i="1">
                <a:solidFill>
                  <a:schemeClr val="tx1"/>
                </a:solidFill>
                <a:latin typeface="Arial" charset="0"/>
                <a:ea typeface="ＭＳ Ｐゴシック" charset="0"/>
              </a:defRPr>
            </a:lvl6pPr>
            <a:lvl7pPr marL="2971800" indent="-228600" eaLnBrk="0" fontAlgn="base" hangingPunct="0">
              <a:spcBef>
                <a:spcPct val="0"/>
              </a:spcBef>
              <a:spcAft>
                <a:spcPct val="0"/>
              </a:spcAft>
              <a:defRPr sz="1600" b="1" i="1">
                <a:solidFill>
                  <a:schemeClr val="tx1"/>
                </a:solidFill>
                <a:latin typeface="Arial" charset="0"/>
                <a:ea typeface="ＭＳ Ｐゴシック" charset="0"/>
              </a:defRPr>
            </a:lvl7pPr>
            <a:lvl8pPr marL="3429000" indent="-228600" eaLnBrk="0" fontAlgn="base" hangingPunct="0">
              <a:spcBef>
                <a:spcPct val="0"/>
              </a:spcBef>
              <a:spcAft>
                <a:spcPct val="0"/>
              </a:spcAft>
              <a:defRPr sz="1600" b="1" i="1">
                <a:solidFill>
                  <a:schemeClr val="tx1"/>
                </a:solidFill>
                <a:latin typeface="Arial" charset="0"/>
                <a:ea typeface="ＭＳ Ｐゴシック" charset="0"/>
              </a:defRPr>
            </a:lvl8pPr>
            <a:lvl9pPr marL="3886200" indent="-228600" eaLnBrk="0" fontAlgn="base" hangingPunct="0">
              <a:spcBef>
                <a:spcPct val="0"/>
              </a:spcBef>
              <a:spcAft>
                <a:spcPct val="0"/>
              </a:spcAft>
              <a:defRPr sz="1600" b="1" i="1">
                <a:solidFill>
                  <a:schemeClr val="tx1"/>
                </a:solidFill>
                <a:latin typeface="Arial" charset="0"/>
                <a:ea typeface="ＭＳ Ｐゴシック" charset="0"/>
              </a:defRPr>
            </a:lvl9pPr>
          </a:lstStyle>
          <a:p>
            <a:pPr eaLnBrk="1" hangingPunct="1">
              <a:defRPr/>
            </a:pPr>
            <a:r>
              <a:rPr lang="en-US" dirty="0">
                <a:latin typeface="+mn-lt"/>
              </a:rPr>
              <a:t>Oral Exec Summary</a:t>
            </a:r>
          </a:p>
          <a:p>
            <a:pPr eaLnBrk="1" hangingPunct="1">
              <a:buFontTx/>
              <a:buChar char="•"/>
              <a:defRPr/>
            </a:pPr>
            <a:r>
              <a:rPr lang="en-US" dirty="0">
                <a:latin typeface="+mn-lt"/>
              </a:rPr>
              <a:t> for special events</a:t>
            </a:r>
          </a:p>
        </p:txBody>
      </p:sp>
      <p:sp>
        <p:nvSpPr>
          <p:cNvPr id="5142" name="Line 47"/>
          <p:cNvSpPr>
            <a:spLocks noChangeShapeType="1"/>
          </p:cNvSpPr>
          <p:nvPr/>
        </p:nvSpPr>
        <p:spPr bwMode="auto">
          <a:xfrm>
            <a:off x="2438400" y="1524000"/>
            <a:ext cx="2209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dirty="0">
              <a:ea typeface="ＭＳ Ｐゴシック" charset="0"/>
            </a:endParaRPr>
          </a:p>
        </p:txBody>
      </p:sp>
      <p:sp>
        <p:nvSpPr>
          <p:cNvPr id="5143" name="Line 48"/>
          <p:cNvSpPr>
            <a:spLocks noChangeShapeType="1"/>
          </p:cNvSpPr>
          <p:nvPr/>
        </p:nvSpPr>
        <p:spPr bwMode="auto">
          <a:xfrm>
            <a:off x="2362200" y="2133600"/>
            <a:ext cx="2286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dirty="0">
              <a:ea typeface="ＭＳ Ｐゴシック" charset="0"/>
            </a:endParaRPr>
          </a:p>
        </p:txBody>
      </p:sp>
      <p:sp>
        <p:nvSpPr>
          <p:cNvPr id="5144" name="Line 49"/>
          <p:cNvSpPr>
            <a:spLocks noChangeShapeType="1"/>
          </p:cNvSpPr>
          <p:nvPr/>
        </p:nvSpPr>
        <p:spPr bwMode="auto">
          <a:xfrm>
            <a:off x="2438400" y="2743200"/>
            <a:ext cx="2209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dirty="0">
              <a:ea typeface="ＭＳ Ｐゴシック" charset="0"/>
            </a:endParaRPr>
          </a:p>
        </p:txBody>
      </p:sp>
      <p:sp>
        <p:nvSpPr>
          <p:cNvPr id="5145" name="Text Box 50"/>
          <p:cNvSpPr txBox="1">
            <a:spLocks noChangeArrowheads="1"/>
          </p:cNvSpPr>
          <p:nvPr/>
        </p:nvSpPr>
        <p:spPr bwMode="auto">
          <a:xfrm>
            <a:off x="2286000" y="2895600"/>
            <a:ext cx="179991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b="1" i="1">
                <a:solidFill>
                  <a:schemeClr val="tx1"/>
                </a:solidFill>
                <a:latin typeface="Arial" charset="0"/>
                <a:ea typeface="ＭＳ Ｐゴシック" charset="0"/>
              </a:defRPr>
            </a:lvl1pPr>
            <a:lvl2pPr marL="742950" indent="-285750" eaLnBrk="0" hangingPunct="0">
              <a:defRPr sz="1600" b="1" i="1">
                <a:solidFill>
                  <a:schemeClr val="tx1"/>
                </a:solidFill>
                <a:latin typeface="Arial" charset="0"/>
                <a:ea typeface="ＭＳ Ｐゴシック" charset="0"/>
              </a:defRPr>
            </a:lvl2pPr>
            <a:lvl3pPr marL="1143000" indent="-228600" eaLnBrk="0" hangingPunct="0">
              <a:defRPr sz="1600" b="1" i="1">
                <a:solidFill>
                  <a:schemeClr val="tx1"/>
                </a:solidFill>
                <a:latin typeface="Arial" charset="0"/>
                <a:ea typeface="ＭＳ Ｐゴシック" charset="0"/>
              </a:defRPr>
            </a:lvl3pPr>
            <a:lvl4pPr marL="1600200" indent="-228600" eaLnBrk="0" hangingPunct="0">
              <a:defRPr sz="1600" b="1" i="1">
                <a:solidFill>
                  <a:schemeClr val="tx1"/>
                </a:solidFill>
                <a:latin typeface="Arial" charset="0"/>
                <a:ea typeface="ＭＳ Ｐゴシック" charset="0"/>
              </a:defRPr>
            </a:lvl4pPr>
            <a:lvl5pPr marL="2057400" indent="-228600" eaLnBrk="0" hangingPunct="0">
              <a:defRPr sz="1600" b="1" i="1">
                <a:solidFill>
                  <a:schemeClr val="tx1"/>
                </a:solidFill>
                <a:latin typeface="Arial" charset="0"/>
                <a:ea typeface="ＭＳ Ｐゴシック" charset="0"/>
              </a:defRPr>
            </a:lvl5pPr>
            <a:lvl6pPr marL="2514600" indent="-228600" eaLnBrk="0" fontAlgn="base" hangingPunct="0">
              <a:spcBef>
                <a:spcPct val="0"/>
              </a:spcBef>
              <a:spcAft>
                <a:spcPct val="0"/>
              </a:spcAft>
              <a:defRPr sz="1600" b="1" i="1">
                <a:solidFill>
                  <a:schemeClr val="tx1"/>
                </a:solidFill>
                <a:latin typeface="Arial" charset="0"/>
                <a:ea typeface="ＭＳ Ｐゴシック" charset="0"/>
              </a:defRPr>
            </a:lvl6pPr>
            <a:lvl7pPr marL="2971800" indent="-228600" eaLnBrk="0" fontAlgn="base" hangingPunct="0">
              <a:spcBef>
                <a:spcPct val="0"/>
              </a:spcBef>
              <a:spcAft>
                <a:spcPct val="0"/>
              </a:spcAft>
              <a:defRPr sz="1600" b="1" i="1">
                <a:solidFill>
                  <a:schemeClr val="tx1"/>
                </a:solidFill>
                <a:latin typeface="Arial" charset="0"/>
                <a:ea typeface="ＭＳ Ｐゴシック" charset="0"/>
              </a:defRPr>
            </a:lvl7pPr>
            <a:lvl8pPr marL="3429000" indent="-228600" eaLnBrk="0" fontAlgn="base" hangingPunct="0">
              <a:spcBef>
                <a:spcPct val="0"/>
              </a:spcBef>
              <a:spcAft>
                <a:spcPct val="0"/>
              </a:spcAft>
              <a:defRPr sz="1600" b="1" i="1">
                <a:solidFill>
                  <a:schemeClr val="tx1"/>
                </a:solidFill>
                <a:latin typeface="Arial" charset="0"/>
                <a:ea typeface="ＭＳ Ｐゴシック" charset="0"/>
              </a:defRPr>
            </a:lvl8pPr>
            <a:lvl9pPr marL="3886200" indent="-228600" eaLnBrk="0" fontAlgn="base" hangingPunct="0">
              <a:spcBef>
                <a:spcPct val="0"/>
              </a:spcBef>
              <a:spcAft>
                <a:spcPct val="0"/>
              </a:spcAft>
              <a:defRPr sz="1600" b="1" i="1">
                <a:solidFill>
                  <a:schemeClr val="tx1"/>
                </a:solidFill>
                <a:latin typeface="Arial" charset="0"/>
                <a:ea typeface="ＭＳ Ｐゴシック" charset="0"/>
              </a:defRPr>
            </a:lvl9pPr>
          </a:lstStyle>
          <a:p>
            <a:pPr eaLnBrk="1" hangingPunct="1">
              <a:defRPr/>
            </a:pPr>
            <a:r>
              <a:rPr lang="en-US" dirty="0">
                <a:latin typeface="+mn-lt"/>
              </a:rPr>
              <a:t>15 minute</a:t>
            </a:r>
          </a:p>
          <a:p>
            <a:pPr eaLnBrk="1" hangingPunct="1">
              <a:defRPr/>
            </a:pPr>
            <a:r>
              <a:rPr lang="en-US" dirty="0">
                <a:latin typeface="+mn-lt"/>
              </a:rPr>
              <a:t>ppt. that gets a</a:t>
            </a:r>
          </a:p>
          <a:p>
            <a:pPr eaLnBrk="1" hangingPunct="1">
              <a:defRPr/>
            </a:pPr>
            <a:r>
              <a:rPr lang="en-US" dirty="0">
                <a:latin typeface="+mn-lt"/>
              </a:rPr>
              <a:t>Follow Up Meeting</a:t>
            </a:r>
          </a:p>
        </p:txBody>
      </p:sp>
      <p:sp>
        <p:nvSpPr>
          <p:cNvPr id="5146" name="Line 51"/>
          <p:cNvSpPr>
            <a:spLocks noChangeShapeType="1"/>
          </p:cNvSpPr>
          <p:nvPr/>
        </p:nvSpPr>
        <p:spPr bwMode="auto">
          <a:xfrm>
            <a:off x="2438400" y="3733800"/>
            <a:ext cx="1828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dirty="0">
              <a:ea typeface="ＭＳ Ｐゴシック" charset="0"/>
            </a:endParaRPr>
          </a:p>
        </p:txBody>
      </p:sp>
      <p:sp>
        <p:nvSpPr>
          <p:cNvPr id="5147" name="Text Box 52"/>
          <p:cNvSpPr txBox="1">
            <a:spLocks noChangeArrowheads="1"/>
          </p:cNvSpPr>
          <p:nvPr/>
        </p:nvSpPr>
        <p:spPr bwMode="auto">
          <a:xfrm>
            <a:off x="2286000" y="3810001"/>
            <a:ext cx="176202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b="1" i="1">
                <a:solidFill>
                  <a:schemeClr val="tx1"/>
                </a:solidFill>
                <a:latin typeface="Arial" charset="0"/>
                <a:ea typeface="ＭＳ Ｐゴシック" charset="0"/>
              </a:defRPr>
            </a:lvl1pPr>
            <a:lvl2pPr marL="742950" indent="-285750" eaLnBrk="0" hangingPunct="0">
              <a:defRPr sz="1600" b="1" i="1">
                <a:solidFill>
                  <a:schemeClr val="tx1"/>
                </a:solidFill>
                <a:latin typeface="Arial" charset="0"/>
                <a:ea typeface="ＭＳ Ｐゴシック" charset="0"/>
              </a:defRPr>
            </a:lvl2pPr>
            <a:lvl3pPr marL="1143000" indent="-228600" eaLnBrk="0" hangingPunct="0">
              <a:defRPr sz="1600" b="1" i="1">
                <a:solidFill>
                  <a:schemeClr val="tx1"/>
                </a:solidFill>
                <a:latin typeface="Arial" charset="0"/>
                <a:ea typeface="ＭＳ Ｐゴシック" charset="0"/>
              </a:defRPr>
            </a:lvl3pPr>
            <a:lvl4pPr marL="1600200" indent="-228600" eaLnBrk="0" hangingPunct="0">
              <a:defRPr sz="1600" b="1" i="1">
                <a:solidFill>
                  <a:schemeClr val="tx1"/>
                </a:solidFill>
                <a:latin typeface="Arial" charset="0"/>
                <a:ea typeface="ＭＳ Ｐゴシック" charset="0"/>
              </a:defRPr>
            </a:lvl4pPr>
            <a:lvl5pPr marL="2057400" indent="-228600" eaLnBrk="0" hangingPunct="0">
              <a:defRPr sz="1600" b="1" i="1">
                <a:solidFill>
                  <a:schemeClr val="tx1"/>
                </a:solidFill>
                <a:latin typeface="Arial" charset="0"/>
                <a:ea typeface="ＭＳ Ｐゴシック" charset="0"/>
              </a:defRPr>
            </a:lvl5pPr>
            <a:lvl6pPr marL="2514600" indent="-228600" eaLnBrk="0" fontAlgn="base" hangingPunct="0">
              <a:spcBef>
                <a:spcPct val="0"/>
              </a:spcBef>
              <a:spcAft>
                <a:spcPct val="0"/>
              </a:spcAft>
              <a:defRPr sz="1600" b="1" i="1">
                <a:solidFill>
                  <a:schemeClr val="tx1"/>
                </a:solidFill>
                <a:latin typeface="Arial" charset="0"/>
                <a:ea typeface="ＭＳ Ｐゴシック" charset="0"/>
              </a:defRPr>
            </a:lvl6pPr>
            <a:lvl7pPr marL="2971800" indent="-228600" eaLnBrk="0" fontAlgn="base" hangingPunct="0">
              <a:spcBef>
                <a:spcPct val="0"/>
              </a:spcBef>
              <a:spcAft>
                <a:spcPct val="0"/>
              </a:spcAft>
              <a:defRPr sz="1600" b="1" i="1">
                <a:solidFill>
                  <a:schemeClr val="tx1"/>
                </a:solidFill>
                <a:latin typeface="Arial" charset="0"/>
                <a:ea typeface="ＭＳ Ｐゴシック" charset="0"/>
              </a:defRPr>
            </a:lvl7pPr>
            <a:lvl8pPr marL="3429000" indent="-228600" eaLnBrk="0" fontAlgn="base" hangingPunct="0">
              <a:spcBef>
                <a:spcPct val="0"/>
              </a:spcBef>
              <a:spcAft>
                <a:spcPct val="0"/>
              </a:spcAft>
              <a:defRPr sz="1600" b="1" i="1">
                <a:solidFill>
                  <a:schemeClr val="tx1"/>
                </a:solidFill>
                <a:latin typeface="Arial" charset="0"/>
                <a:ea typeface="ＭＳ Ｐゴシック" charset="0"/>
              </a:defRPr>
            </a:lvl8pPr>
            <a:lvl9pPr marL="3886200" indent="-228600" eaLnBrk="0" fontAlgn="base" hangingPunct="0">
              <a:spcBef>
                <a:spcPct val="0"/>
              </a:spcBef>
              <a:spcAft>
                <a:spcPct val="0"/>
              </a:spcAft>
              <a:defRPr sz="1600" b="1" i="1">
                <a:solidFill>
                  <a:schemeClr val="tx1"/>
                </a:solidFill>
                <a:latin typeface="Arial" charset="0"/>
                <a:ea typeface="ＭＳ Ｐゴシック" charset="0"/>
              </a:defRPr>
            </a:lvl9pPr>
          </a:lstStyle>
          <a:p>
            <a:pPr eaLnBrk="1" hangingPunct="1">
              <a:defRPr/>
            </a:pPr>
            <a:r>
              <a:rPr lang="en-US" dirty="0">
                <a:latin typeface="+mn-lt"/>
              </a:rPr>
              <a:t>Much deeper Q&amp;A</a:t>
            </a:r>
          </a:p>
          <a:p>
            <a:pPr eaLnBrk="1" hangingPunct="1">
              <a:defRPr/>
            </a:pPr>
            <a:r>
              <a:rPr lang="en-US" dirty="0">
                <a:latin typeface="+mn-lt"/>
              </a:rPr>
              <a:t>that justifies DD</a:t>
            </a:r>
          </a:p>
        </p:txBody>
      </p:sp>
      <p:sp>
        <p:nvSpPr>
          <p:cNvPr id="5149" name="Text Box 56"/>
          <p:cNvSpPr txBox="1">
            <a:spLocks noChangeArrowheads="1"/>
          </p:cNvSpPr>
          <p:nvPr/>
        </p:nvSpPr>
        <p:spPr bwMode="auto">
          <a:xfrm>
            <a:off x="2286001" y="4419601"/>
            <a:ext cx="181851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b="1" i="1">
                <a:solidFill>
                  <a:schemeClr val="tx1"/>
                </a:solidFill>
                <a:latin typeface="Arial" charset="0"/>
                <a:ea typeface="ＭＳ Ｐゴシック" charset="0"/>
              </a:defRPr>
            </a:lvl1pPr>
            <a:lvl2pPr marL="742950" indent="-285750" eaLnBrk="0" hangingPunct="0">
              <a:defRPr sz="1600" b="1" i="1">
                <a:solidFill>
                  <a:schemeClr val="tx1"/>
                </a:solidFill>
                <a:latin typeface="Arial" charset="0"/>
                <a:ea typeface="ＭＳ Ｐゴシック" charset="0"/>
              </a:defRPr>
            </a:lvl2pPr>
            <a:lvl3pPr marL="1143000" indent="-228600" eaLnBrk="0" hangingPunct="0">
              <a:defRPr sz="1600" b="1" i="1">
                <a:solidFill>
                  <a:schemeClr val="tx1"/>
                </a:solidFill>
                <a:latin typeface="Arial" charset="0"/>
                <a:ea typeface="ＭＳ Ｐゴシック" charset="0"/>
              </a:defRPr>
            </a:lvl3pPr>
            <a:lvl4pPr marL="1600200" indent="-228600" eaLnBrk="0" hangingPunct="0">
              <a:defRPr sz="1600" b="1" i="1">
                <a:solidFill>
                  <a:schemeClr val="tx1"/>
                </a:solidFill>
                <a:latin typeface="Arial" charset="0"/>
                <a:ea typeface="ＭＳ Ｐゴシック" charset="0"/>
              </a:defRPr>
            </a:lvl4pPr>
            <a:lvl5pPr marL="2057400" indent="-228600" eaLnBrk="0" hangingPunct="0">
              <a:defRPr sz="1600" b="1" i="1">
                <a:solidFill>
                  <a:schemeClr val="tx1"/>
                </a:solidFill>
                <a:latin typeface="Arial" charset="0"/>
                <a:ea typeface="ＭＳ Ｐゴシック" charset="0"/>
              </a:defRPr>
            </a:lvl5pPr>
            <a:lvl6pPr marL="2514600" indent="-228600" eaLnBrk="0" fontAlgn="base" hangingPunct="0">
              <a:spcBef>
                <a:spcPct val="0"/>
              </a:spcBef>
              <a:spcAft>
                <a:spcPct val="0"/>
              </a:spcAft>
              <a:defRPr sz="1600" b="1" i="1">
                <a:solidFill>
                  <a:schemeClr val="tx1"/>
                </a:solidFill>
                <a:latin typeface="Arial" charset="0"/>
                <a:ea typeface="ＭＳ Ｐゴシック" charset="0"/>
              </a:defRPr>
            </a:lvl6pPr>
            <a:lvl7pPr marL="2971800" indent="-228600" eaLnBrk="0" fontAlgn="base" hangingPunct="0">
              <a:spcBef>
                <a:spcPct val="0"/>
              </a:spcBef>
              <a:spcAft>
                <a:spcPct val="0"/>
              </a:spcAft>
              <a:defRPr sz="1600" b="1" i="1">
                <a:solidFill>
                  <a:schemeClr val="tx1"/>
                </a:solidFill>
                <a:latin typeface="Arial" charset="0"/>
                <a:ea typeface="ＭＳ Ｐゴシック" charset="0"/>
              </a:defRPr>
            </a:lvl7pPr>
            <a:lvl8pPr marL="3429000" indent="-228600" eaLnBrk="0" fontAlgn="base" hangingPunct="0">
              <a:spcBef>
                <a:spcPct val="0"/>
              </a:spcBef>
              <a:spcAft>
                <a:spcPct val="0"/>
              </a:spcAft>
              <a:defRPr sz="1600" b="1" i="1">
                <a:solidFill>
                  <a:schemeClr val="tx1"/>
                </a:solidFill>
                <a:latin typeface="Arial" charset="0"/>
                <a:ea typeface="ＭＳ Ｐゴシック" charset="0"/>
              </a:defRPr>
            </a:lvl8pPr>
            <a:lvl9pPr marL="3886200" indent="-228600" eaLnBrk="0" fontAlgn="base" hangingPunct="0">
              <a:spcBef>
                <a:spcPct val="0"/>
              </a:spcBef>
              <a:spcAft>
                <a:spcPct val="0"/>
              </a:spcAft>
              <a:defRPr sz="1600" b="1" i="1">
                <a:solidFill>
                  <a:schemeClr val="tx1"/>
                </a:solidFill>
                <a:latin typeface="Arial" charset="0"/>
                <a:ea typeface="ＭＳ Ｐゴシック" charset="0"/>
              </a:defRPr>
            </a:lvl9pPr>
          </a:lstStyle>
          <a:p>
            <a:pPr eaLnBrk="1" hangingPunct="1">
              <a:defRPr/>
            </a:pPr>
            <a:r>
              <a:rPr lang="en-US" dirty="0">
                <a:latin typeface="+mn-lt"/>
              </a:rPr>
              <a:t>Investor deep dives</a:t>
            </a:r>
          </a:p>
          <a:p>
            <a:pPr eaLnBrk="1" hangingPunct="1">
              <a:defRPr/>
            </a:pPr>
            <a:r>
              <a:rPr lang="en-US" dirty="0">
                <a:latin typeface="+mn-lt"/>
              </a:rPr>
              <a:t>for issues</a:t>
            </a:r>
          </a:p>
        </p:txBody>
      </p:sp>
      <p:sp>
        <p:nvSpPr>
          <p:cNvPr id="5150" name="Line 57"/>
          <p:cNvSpPr>
            <a:spLocks noChangeShapeType="1"/>
          </p:cNvSpPr>
          <p:nvPr/>
        </p:nvSpPr>
        <p:spPr bwMode="auto">
          <a:xfrm>
            <a:off x="2438400" y="5029200"/>
            <a:ext cx="2209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dirty="0">
              <a:ea typeface="ＭＳ Ｐゴシック" charset="0"/>
            </a:endParaRPr>
          </a:p>
        </p:txBody>
      </p:sp>
      <p:sp>
        <p:nvSpPr>
          <p:cNvPr id="5151" name="Text Box 58"/>
          <p:cNvSpPr txBox="1">
            <a:spLocks noChangeArrowheads="1"/>
          </p:cNvSpPr>
          <p:nvPr/>
        </p:nvSpPr>
        <p:spPr bwMode="auto">
          <a:xfrm>
            <a:off x="2286001" y="5029200"/>
            <a:ext cx="189923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b="1" i="1">
                <a:solidFill>
                  <a:schemeClr val="tx1"/>
                </a:solidFill>
                <a:latin typeface="Arial" charset="0"/>
                <a:ea typeface="ＭＳ Ｐゴシック" charset="0"/>
              </a:defRPr>
            </a:lvl1pPr>
            <a:lvl2pPr marL="742950" indent="-285750" eaLnBrk="0" hangingPunct="0">
              <a:defRPr sz="1600" b="1" i="1">
                <a:solidFill>
                  <a:schemeClr val="tx1"/>
                </a:solidFill>
                <a:latin typeface="Arial" charset="0"/>
                <a:ea typeface="ＭＳ Ｐゴシック" charset="0"/>
              </a:defRPr>
            </a:lvl2pPr>
            <a:lvl3pPr marL="1143000" indent="-228600" eaLnBrk="0" hangingPunct="0">
              <a:defRPr sz="1600" b="1" i="1">
                <a:solidFill>
                  <a:schemeClr val="tx1"/>
                </a:solidFill>
                <a:latin typeface="Arial" charset="0"/>
                <a:ea typeface="ＭＳ Ｐゴシック" charset="0"/>
              </a:defRPr>
            </a:lvl3pPr>
            <a:lvl4pPr marL="1600200" indent="-228600" eaLnBrk="0" hangingPunct="0">
              <a:defRPr sz="1600" b="1" i="1">
                <a:solidFill>
                  <a:schemeClr val="tx1"/>
                </a:solidFill>
                <a:latin typeface="Arial" charset="0"/>
                <a:ea typeface="ＭＳ Ｐゴシック" charset="0"/>
              </a:defRPr>
            </a:lvl4pPr>
            <a:lvl5pPr marL="2057400" indent="-228600" eaLnBrk="0" hangingPunct="0">
              <a:defRPr sz="1600" b="1" i="1">
                <a:solidFill>
                  <a:schemeClr val="tx1"/>
                </a:solidFill>
                <a:latin typeface="Arial" charset="0"/>
                <a:ea typeface="ＭＳ Ｐゴシック" charset="0"/>
              </a:defRPr>
            </a:lvl5pPr>
            <a:lvl6pPr marL="2514600" indent="-228600" eaLnBrk="0" fontAlgn="base" hangingPunct="0">
              <a:spcBef>
                <a:spcPct val="0"/>
              </a:spcBef>
              <a:spcAft>
                <a:spcPct val="0"/>
              </a:spcAft>
              <a:defRPr sz="1600" b="1" i="1">
                <a:solidFill>
                  <a:schemeClr val="tx1"/>
                </a:solidFill>
                <a:latin typeface="Arial" charset="0"/>
                <a:ea typeface="ＭＳ Ｐゴシック" charset="0"/>
              </a:defRPr>
            </a:lvl6pPr>
            <a:lvl7pPr marL="2971800" indent="-228600" eaLnBrk="0" fontAlgn="base" hangingPunct="0">
              <a:spcBef>
                <a:spcPct val="0"/>
              </a:spcBef>
              <a:spcAft>
                <a:spcPct val="0"/>
              </a:spcAft>
              <a:defRPr sz="1600" b="1" i="1">
                <a:solidFill>
                  <a:schemeClr val="tx1"/>
                </a:solidFill>
                <a:latin typeface="Arial" charset="0"/>
                <a:ea typeface="ＭＳ Ｐゴシック" charset="0"/>
              </a:defRPr>
            </a:lvl7pPr>
            <a:lvl8pPr marL="3429000" indent="-228600" eaLnBrk="0" fontAlgn="base" hangingPunct="0">
              <a:spcBef>
                <a:spcPct val="0"/>
              </a:spcBef>
              <a:spcAft>
                <a:spcPct val="0"/>
              </a:spcAft>
              <a:defRPr sz="1600" b="1" i="1">
                <a:solidFill>
                  <a:schemeClr val="tx1"/>
                </a:solidFill>
                <a:latin typeface="Arial" charset="0"/>
                <a:ea typeface="ＭＳ Ｐゴシック" charset="0"/>
              </a:defRPr>
            </a:lvl8pPr>
            <a:lvl9pPr marL="3886200" indent="-228600" eaLnBrk="0" fontAlgn="base" hangingPunct="0">
              <a:spcBef>
                <a:spcPct val="0"/>
              </a:spcBef>
              <a:spcAft>
                <a:spcPct val="0"/>
              </a:spcAft>
              <a:defRPr sz="1600" b="1" i="1">
                <a:solidFill>
                  <a:schemeClr val="tx1"/>
                </a:solidFill>
                <a:latin typeface="Arial" charset="0"/>
                <a:ea typeface="ＭＳ Ｐゴシック" charset="0"/>
              </a:defRPr>
            </a:lvl9pPr>
          </a:lstStyle>
          <a:p>
            <a:pPr eaLnBrk="1" hangingPunct="1">
              <a:defRPr/>
            </a:pPr>
            <a:r>
              <a:rPr lang="en-US" dirty="0">
                <a:latin typeface="+mn-lt"/>
              </a:rPr>
              <a:t>Serious negotiation</a:t>
            </a:r>
          </a:p>
          <a:p>
            <a:pPr eaLnBrk="1" hangingPunct="1">
              <a:buFontTx/>
              <a:buChar char="•"/>
              <a:defRPr/>
            </a:pPr>
            <a:r>
              <a:rPr lang="en-US" dirty="0">
                <a:latin typeface="+mn-lt"/>
              </a:rPr>
              <a:t>$, dilution, control,</a:t>
            </a:r>
          </a:p>
          <a:p>
            <a:pPr eaLnBrk="1" hangingPunct="1">
              <a:defRPr/>
            </a:pPr>
            <a:r>
              <a:rPr lang="en-US" dirty="0">
                <a:latin typeface="+mn-lt"/>
              </a:rPr>
              <a:t> liquidation prefs</a:t>
            </a:r>
          </a:p>
        </p:txBody>
      </p:sp>
      <p:sp>
        <p:nvSpPr>
          <p:cNvPr id="5152" name="Line 59"/>
          <p:cNvSpPr>
            <a:spLocks noChangeShapeType="1"/>
          </p:cNvSpPr>
          <p:nvPr/>
        </p:nvSpPr>
        <p:spPr bwMode="auto">
          <a:xfrm>
            <a:off x="4267200" y="5638800"/>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dirty="0">
              <a:ea typeface="ＭＳ Ｐゴシック" charset="0"/>
            </a:endParaRPr>
          </a:p>
        </p:txBody>
      </p:sp>
      <p:sp>
        <p:nvSpPr>
          <p:cNvPr id="5153" name="Text Box 60"/>
          <p:cNvSpPr txBox="1">
            <a:spLocks noChangeArrowheads="1"/>
          </p:cNvSpPr>
          <p:nvPr/>
        </p:nvSpPr>
        <p:spPr bwMode="auto">
          <a:xfrm>
            <a:off x="2286000" y="5943600"/>
            <a:ext cx="206146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b="1" i="1">
                <a:solidFill>
                  <a:schemeClr val="tx1"/>
                </a:solidFill>
                <a:latin typeface="Arial" charset="0"/>
                <a:ea typeface="ＭＳ Ｐゴシック" charset="0"/>
              </a:defRPr>
            </a:lvl1pPr>
            <a:lvl2pPr marL="742950" indent="-285750" eaLnBrk="0" hangingPunct="0">
              <a:defRPr sz="1600" b="1" i="1">
                <a:solidFill>
                  <a:schemeClr val="tx1"/>
                </a:solidFill>
                <a:latin typeface="Arial" charset="0"/>
                <a:ea typeface="ＭＳ Ｐゴシック" charset="0"/>
              </a:defRPr>
            </a:lvl2pPr>
            <a:lvl3pPr marL="1143000" indent="-228600" eaLnBrk="0" hangingPunct="0">
              <a:defRPr sz="1600" b="1" i="1">
                <a:solidFill>
                  <a:schemeClr val="tx1"/>
                </a:solidFill>
                <a:latin typeface="Arial" charset="0"/>
                <a:ea typeface="ＭＳ Ｐゴシック" charset="0"/>
              </a:defRPr>
            </a:lvl3pPr>
            <a:lvl4pPr marL="1600200" indent="-228600" eaLnBrk="0" hangingPunct="0">
              <a:defRPr sz="1600" b="1" i="1">
                <a:solidFill>
                  <a:schemeClr val="tx1"/>
                </a:solidFill>
                <a:latin typeface="Arial" charset="0"/>
                <a:ea typeface="ＭＳ Ｐゴシック" charset="0"/>
              </a:defRPr>
            </a:lvl4pPr>
            <a:lvl5pPr marL="2057400" indent="-228600" eaLnBrk="0" hangingPunct="0">
              <a:defRPr sz="1600" b="1" i="1">
                <a:solidFill>
                  <a:schemeClr val="tx1"/>
                </a:solidFill>
                <a:latin typeface="Arial" charset="0"/>
                <a:ea typeface="ＭＳ Ｐゴシック" charset="0"/>
              </a:defRPr>
            </a:lvl5pPr>
            <a:lvl6pPr marL="2514600" indent="-228600" eaLnBrk="0" fontAlgn="base" hangingPunct="0">
              <a:spcBef>
                <a:spcPct val="0"/>
              </a:spcBef>
              <a:spcAft>
                <a:spcPct val="0"/>
              </a:spcAft>
              <a:defRPr sz="1600" b="1" i="1">
                <a:solidFill>
                  <a:schemeClr val="tx1"/>
                </a:solidFill>
                <a:latin typeface="Arial" charset="0"/>
                <a:ea typeface="ＭＳ Ｐゴシック" charset="0"/>
              </a:defRPr>
            </a:lvl6pPr>
            <a:lvl7pPr marL="2971800" indent="-228600" eaLnBrk="0" fontAlgn="base" hangingPunct="0">
              <a:spcBef>
                <a:spcPct val="0"/>
              </a:spcBef>
              <a:spcAft>
                <a:spcPct val="0"/>
              </a:spcAft>
              <a:defRPr sz="1600" b="1" i="1">
                <a:solidFill>
                  <a:schemeClr val="tx1"/>
                </a:solidFill>
                <a:latin typeface="Arial" charset="0"/>
                <a:ea typeface="ＭＳ Ｐゴシック" charset="0"/>
              </a:defRPr>
            </a:lvl7pPr>
            <a:lvl8pPr marL="3429000" indent="-228600" eaLnBrk="0" fontAlgn="base" hangingPunct="0">
              <a:spcBef>
                <a:spcPct val="0"/>
              </a:spcBef>
              <a:spcAft>
                <a:spcPct val="0"/>
              </a:spcAft>
              <a:defRPr sz="1600" b="1" i="1">
                <a:solidFill>
                  <a:schemeClr val="tx1"/>
                </a:solidFill>
                <a:latin typeface="Arial" charset="0"/>
                <a:ea typeface="ＭＳ Ｐゴシック" charset="0"/>
              </a:defRPr>
            </a:lvl8pPr>
            <a:lvl9pPr marL="3886200" indent="-228600" eaLnBrk="0" fontAlgn="base" hangingPunct="0">
              <a:spcBef>
                <a:spcPct val="0"/>
              </a:spcBef>
              <a:spcAft>
                <a:spcPct val="0"/>
              </a:spcAft>
              <a:defRPr sz="1600" b="1" i="1">
                <a:solidFill>
                  <a:schemeClr val="tx1"/>
                </a:solidFill>
                <a:latin typeface="Arial" charset="0"/>
                <a:ea typeface="ＭＳ Ｐゴシック" charset="0"/>
              </a:defRPr>
            </a:lvl9pPr>
          </a:lstStyle>
          <a:p>
            <a:pPr eaLnBrk="1" hangingPunct="1">
              <a:defRPr/>
            </a:pPr>
            <a:r>
              <a:rPr lang="en-US" dirty="0">
                <a:latin typeface="+mn-lt"/>
              </a:rPr>
              <a:t>Controlled availability</a:t>
            </a:r>
          </a:p>
        </p:txBody>
      </p:sp>
      <p:sp>
        <p:nvSpPr>
          <p:cNvPr id="5154" name="Line 61"/>
          <p:cNvSpPr>
            <a:spLocks noChangeShapeType="1"/>
          </p:cNvSpPr>
          <p:nvPr/>
        </p:nvSpPr>
        <p:spPr bwMode="auto">
          <a:xfrm>
            <a:off x="2438400" y="6248400"/>
            <a:ext cx="2209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dirty="0">
              <a:ea typeface="ＭＳ Ｐゴシック" charset="0"/>
            </a:endParaRPr>
          </a:p>
        </p:txBody>
      </p:sp>
      <p:sp>
        <p:nvSpPr>
          <p:cNvPr id="5155" name="Text Box 62"/>
          <p:cNvSpPr txBox="1">
            <a:spLocks noChangeArrowheads="1"/>
          </p:cNvSpPr>
          <p:nvPr/>
        </p:nvSpPr>
        <p:spPr bwMode="auto">
          <a:xfrm>
            <a:off x="8442325" y="1077914"/>
            <a:ext cx="18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b="1" i="1">
                <a:solidFill>
                  <a:schemeClr val="tx1"/>
                </a:solidFill>
                <a:latin typeface="Arial" charset="0"/>
                <a:ea typeface="ＭＳ Ｐゴシック" charset="0"/>
              </a:defRPr>
            </a:lvl1pPr>
            <a:lvl2pPr marL="742950" indent="-285750" eaLnBrk="0" hangingPunct="0">
              <a:defRPr sz="1600" b="1" i="1">
                <a:solidFill>
                  <a:schemeClr val="tx1"/>
                </a:solidFill>
                <a:latin typeface="Arial" charset="0"/>
                <a:ea typeface="ＭＳ Ｐゴシック" charset="0"/>
              </a:defRPr>
            </a:lvl2pPr>
            <a:lvl3pPr marL="1143000" indent="-228600" eaLnBrk="0" hangingPunct="0">
              <a:defRPr sz="1600" b="1" i="1">
                <a:solidFill>
                  <a:schemeClr val="tx1"/>
                </a:solidFill>
                <a:latin typeface="Arial" charset="0"/>
                <a:ea typeface="ＭＳ Ｐゴシック" charset="0"/>
              </a:defRPr>
            </a:lvl3pPr>
            <a:lvl4pPr marL="1600200" indent="-228600" eaLnBrk="0" hangingPunct="0">
              <a:defRPr sz="1600" b="1" i="1">
                <a:solidFill>
                  <a:schemeClr val="tx1"/>
                </a:solidFill>
                <a:latin typeface="Arial" charset="0"/>
                <a:ea typeface="ＭＳ Ｐゴシック" charset="0"/>
              </a:defRPr>
            </a:lvl4pPr>
            <a:lvl5pPr marL="2057400" indent="-228600" eaLnBrk="0" hangingPunct="0">
              <a:defRPr sz="1600" b="1" i="1">
                <a:solidFill>
                  <a:schemeClr val="tx1"/>
                </a:solidFill>
                <a:latin typeface="Arial" charset="0"/>
                <a:ea typeface="ＭＳ Ｐゴシック" charset="0"/>
              </a:defRPr>
            </a:lvl5pPr>
            <a:lvl6pPr marL="2514600" indent="-228600" eaLnBrk="0" fontAlgn="base" hangingPunct="0">
              <a:spcBef>
                <a:spcPct val="0"/>
              </a:spcBef>
              <a:spcAft>
                <a:spcPct val="0"/>
              </a:spcAft>
              <a:defRPr sz="1600" b="1" i="1">
                <a:solidFill>
                  <a:schemeClr val="tx1"/>
                </a:solidFill>
                <a:latin typeface="Arial" charset="0"/>
                <a:ea typeface="ＭＳ Ｐゴシック" charset="0"/>
              </a:defRPr>
            </a:lvl6pPr>
            <a:lvl7pPr marL="2971800" indent="-228600" eaLnBrk="0" fontAlgn="base" hangingPunct="0">
              <a:spcBef>
                <a:spcPct val="0"/>
              </a:spcBef>
              <a:spcAft>
                <a:spcPct val="0"/>
              </a:spcAft>
              <a:defRPr sz="1600" b="1" i="1">
                <a:solidFill>
                  <a:schemeClr val="tx1"/>
                </a:solidFill>
                <a:latin typeface="Arial" charset="0"/>
                <a:ea typeface="ＭＳ Ｐゴシック" charset="0"/>
              </a:defRPr>
            </a:lvl7pPr>
            <a:lvl8pPr marL="3429000" indent="-228600" eaLnBrk="0" fontAlgn="base" hangingPunct="0">
              <a:spcBef>
                <a:spcPct val="0"/>
              </a:spcBef>
              <a:spcAft>
                <a:spcPct val="0"/>
              </a:spcAft>
              <a:defRPr sz="1600" b="1" i="1">
                <a:solidFill>
                  <a:schemeClr val="tx1"/>
                </a:solidFill>
                <a:latin typeface="Arial" charset="0"/>
                <a:ea typeface="ＭＳ Ｐゴシック" charset="0"/>
              </a:defRPr>
            </a:lvl8pPr>
            <a:lvl9pPr marL="3886200" indent="-228600" eaLnBrk="0" fontAlgn="base" hangingPunct="0">
              <a:spcBef>
                <a:spcPct val="0"/>
              </a:spcBef>
              <a:spcAft>
                <a:spcPct val="0"/>
              </a:spcAft>
              <a:defRPr sz="1600" b="1" i="1">
                <a:solidFill>
                  <a:schemeClr val="tx1"/>
                </a:solidFill>
                <a:latin typeface="Arial" charset="0"/>
                <a:ea typeface="ＭＳ Ｐゴシック" charset="0"/>
              </a:defRPr>
            </a:lvl9pPr>
          </a:lstStyle>
          <a:p>
            <a:pPr eaLnBrk="1" hangingPunct="1">
              <a:defRPr/>
            </a:pPr>
            <a:endParaRPr lang="en-US" sz="2000" dirty="0">
              <a:latin typeface="+mn-lt"/>
            </a:endParaRPr>
          </a:p>
        </p:txBody>
      </p:sp>
      <p:sp>
        <p:nvSpPr>
          <p:cNvPr id="5156" name="Text Box 63"/>
          <p:cNvSpPr txBox="1">
            <a:spLocks noChangeArrowheads="1"/>
          </p:cNvSpPr>
          <p:nvPr/>
        </p:nvSpPr>
        <p:spPr bwMode="auto">
          <a:xfrm>
            <a:off x="7924800" y="990601"/>
            <a:ext cx="184665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b="1" i="1">
                <a:solidFill>
                  <a:schemeClr val="tx1"/>
                </a:solidFill>
                <a:latin typeface="Arial" charset="0"/>
                <a:ea typeface="ＭＳ Ｐゴシック" charset="0"/>
              </a:defRPr>
            </a:lvl1pPr>
            <a:lvl2pPr marL="742950" indent="-285750" eaLnBrk="0" hangingPunct="0">
              <a:defRPr sz="1600" b="1" i="1">
                <a:solidFill>
                  <a:schemeClr val="tx1"/>
                </a:solidFill>
                <a:latin typeface="Arial" charset="0"/>
                <a:ea typeface="ＭＳ Ｐゴシック" charset="0"/>
              </a:defRPr>
            </a:lvl2pPr>
            <a:lvl3pPr marL="1143000" indent="-228600" eaLnBrk="0" hangingPunct="0">
              <a:defRPr sz="1600" b="1" i="1">
                <a:solidFill>
                  <a:schemeClr val="tx1"/>
                </a:solidFill>
                <a:latin typeface="Arial" charset="0"/>
                <a:ea typeface="ＭＳ Ｐゴシック" charset="0"/>
              </a:defRPr>
            </a:lvl3pPr>
            <a:lvl4pPr marL="1600200" indent="-228600" eaLnBrk="0" hangingPunct="0">
              <a:defRPr sz="1600" b="1" i="1">
                <a:solidFill>
                  <a:schemeClr val="tx1"/>
                </a:solidFill>
                <a:latin typeface="Arial" charset="0"/>
                <a:ea typeface="ＭＳ Ｐゴシック" charset="0"/>
              </a:defRPr>
            </a:lvl4pPr>
            <a:lvl5pPr marL="2057400" indent="-228600" eaLnBrk="0" hangingPunct="0">
              <a:defRPr sz="1600" b="1" i="1">
                <a:solidFill>
                  <a:schemeClr val="tx1"/>
                </a:solidFill>
                <a:latin typeface="Arial" charset="0"/>
                <a:ea typeface="ＭＳ Ｐゴシック" charset="0"/>
              </a:defRPr>
            </a:lvl5pPr>
            <a:lvl6pPr marL="2514600" indent="-228600" eaLnBrk="0" fontAlgn="base" hangingPunct="0">
              <a:spcBef>
                <a:spcPct val="0"/>
              </a:spcBef>
              <a:spcAft>
                <a:spcPct val="0"/>
              </a:spcAft>
              <a:defRPr sz="1600" b="1" i="1">
                <a:solidFill>
                  <a:schemeClr val="tx1"/>
                </a:solidFill>
                <a:latin typeface="Arial" charset="0"/>
                <a:ea typeface="ＭＳ Ｐゴシック" charset="0"/>
              </a:defRPr>
            </a:lvl6pPr>
            <a:lvl7pPr marL="2971800" indent="-228600" eaLnBrk="0" fontAlgn="base" hangingPunct="0">
              <a:spcBef>
                <a:spcPct val="0"/>
              </a:spcBef>
              <a:spcAft>
                <a:spcPct val="0"/>
              </a:spcAft>
              <a:defRPr sz="1600" b="1" i="1">
                <a:solidFill>
                  <a:schemeClr val="tx1"/>
                </a:solidFill>
                <a:latin typeface="Arial" charset="0"/>
                <a:ea typeface="ＭＳ Ｐゴシック" charset="0"/>
              </a:defRPr>
            </a:lvl7pPr>
            <a:lvl8pPr marL="3429000" indent="-228600" eaLnBrk="0" fontAlgn="base" hangingPunct="0">
              <a:spcBef>
                <a:spcPct val="0"/>
              </a:spcBef>
              <a:spcAft>
                <a:spcPct val="0"/>
              </a:spcAft>
              <a:defRPr sz="1600" b="1" i="1">
                <a:solidFill>
                  <a:schemeClr val="tx1"/>
                </a:solidFill>
                <a:latin typeface="Arial" charset="0"/>
                <a:ea typeface="ＭＳ Ｐゴシック" charset="0"/>
              </a:defRPr>
            </a:lvl8pPr>
            <a:lvl9pPr marL="3886200" indent="-228600" eaLnBrk="0" fontAlgn="base" hangingPunct="0">
              <a:spcBef>
                <a:spcPct val="0"/>
              </a:spcBef>
              <a:spcAft>
                <a:spcPct val="0"/>
              </a:spcAft>
              <a:defRPr sz="1600" b="1" i="1">
                <a:solidFill>
                  <a:schemeClr val="tx1"/>
                </a:solidFill>
                <a:latin typeface="Arial" charset="0"/>
                <a:ea typeface="ＭＳ Ｐゴシック" charset="0"/>
              </a:defRPr>
            </a:lvl9pPr>
          </a:lstStyle>
          <a:p>
            <a:pPr eaLnBrk="1" hangingPunct="1">
              <a:buFontTx/>
              <a:buChar char="•"/>
              <a:defRPr/>
            </a:pPr>
            <a:r>
              <a:rPr lang="en-US" dirty="0">
                <a:latin typeface="+mn-lt"/>
              </a:rPr>
              <a:t> 90 words or less</a:t>
            </a:r>
          </a:p>
          <a:p>
            <a:pPr eaLnBrk="1" hangingPunct="1">
              <a:buFontTx/>
              <a:buChar char="•"/>
              <a:defRPr/>
            </a:pPr>
            <a:r>
              <a:rPr lang="en-US" dirty="0">
                <a:latin typeface="+mn-lt"/>
              </a:rPr>
              <a:t> from Ex Summary</a:t>
            </a:r>
          </a:p>
        </p:txBody>
      </p:sp>
      <p:sp>
        <p:nvSpPr>
          <p:cNvPr id="5157" name="Text Box 66"/>
          <p:cNvSpPr txBox="1">
            <a:spLocks noChangeArrowheads="1"/>
          </p:cNvSpPr>
          <p:nvPr/>
        </p:nvSpPr>
        <p:spPr bwMode="auto">
          <a:xfrm>
            <a:off x="7924800" y="2133600"/>
            <a:ext cx="189808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b="1" i="1">
                <a:solidFill>
                  <a:schemeClr val="tx1"/>
                </a:solidFill>
                <a:latin typeface="Arial" charset="0"/>
                <a:ea typeface="ＭＳ Ｐゴシック" charset="0"/>
              </a:defRPr>
            </a:lvl1pPr>
            <a:lvl2pPr marL="742950" indent="-285750" eaLnBrk="0" hangingPunct="0">
              <a:defRPr sz="1600" b="1" i="1">
                <a:solidFill>
                  <a:schemeClr val="tx1"/>
                </a:solidFill>
                <a:latin typeface="Arial" charset="0"/>
                <a:ea typeface="ＭＳ Ｐゴシック" charset="0"/>
              </a:defRPr>
            </a:lvl2pPr>
            <a:lvl3pPr marL="1143000" indent="-228600" eaLnBrk="0" hangingPunct="0">
              <a:defRPr sz="1600" b="1" i="1">
                <a:solidFill>
                  <a:schemeClr val="tx1"/>
                </a:solidFill>
                <a:latin typeface="Arial" charset="0"/>
                <a:ea typeface="ＭＳ Ｐゴシック" charset="0"/>
              </a:defRPr>
            </a:lvl3pPr>
            <a:lvl4pPr marL="1600200" indent="-228600" eaLnBrk="0" hangingPunct="0">
              <a:defRPr sz="1600" b="1" i="1">
                <a:solidFill>
                  <a:schemeClr val="tx1"/>
                </a:solidFill>
                <a:latin typeface="Arial" charset="0"/>
                <a:ea typeface="ＭＳ Ｐゴシック" charset="0"/>
              </a:defRPr>
            </a:lvl4pPr>
            <a:lvl5pPr marL="2057400" indent="-228600" eaLnBrk="0" hangingPunct="0">
              <a:defRPr sz="1600" b="1" i="1">
                <a:solidFill>
                  <a:schemeClr val="tx1"/>
                </a:solidFill>
                <a:latin typeface="Arial" charset="0"/>
                <a:ea typeface="ＭＳ Ｐゴシック" charset="0"/>
              </a:defRPr>
            </a:lvl5pPr>
            <a:lvl6pPr marL="2514600" indent="-228600" eaLnBrk="0" fontAlgn="base" hangingPunct="0">
              <a:spcBef>
                <a:spcPct val="0"/>
              </a:spcBef>
              <a:spcAft>
                <a:spcPct val="0"/>
              </a:spcAft>
              <a:defRPr sz="1600" b="1" i="1">
                <a:solidFill>
                  <a:schemeClr val="tx1"/>
                </a:solidFill>
                <a:latin typeface="Arial" charset="0"/>
                <a:ea typeface="ＭＳ Ｐゴシック" charset="0"/>
              </a:defRPr>
            </a:lvl6pPr>
            <a:lvl7pPr marL="2971800" indent="-228600" eaLnBrk="0" fontAlgn="base" hangingPunct="0">
              <a:spcBef>
                <a:spcPct val="0"/>
              </a:spcBef>
              <a:spcAft>
                <a:spcPct val="0"/>
              </a:spcAft>
              <a:defRPr sz="1600" b="1" i="1">
                <a:solidFill>
                  <a:schemeClr val="tx1"/>
                </a:solidFill>
                <a:latin typeface="Arial" charset="0"/>
                <a:ea typeface="ＭＳ Ｐゴシック" charset="0"/>
              </a:defRPr>
            </a:lvl7pPr>
            <a:lvl8pPr marL="3429000" indent="-228600" eaLnBrk="0" fontAlgn="base" hangingPunct="0">
              <a:spcBef>
                <a:spcPct val="0"/>
              </a:spcBef>
              <a:spcAft>
                <a:spcPct val="0"/>
              </a:spcAft>
              <a:defRPr sz="1600" b="1" i="1">
                <a:solidFill>
                  <a:schemeClr val="tx1"/>
                </a:solidFill>
                <a:latin typeface="Arial" charset="0"/>
                <a:ea typeface="ＭＳ Ｐゴシック" charset="0"/>
              </a:defRPr>
            </a:lvl8pPr>
            <a:lvl9pPr marL="3886200" indent="-228600" eaLnBrk="0" fontAlgn="base" hangingPunct="0">
              <a:spcBef>
                <a:spcPct val="0"/>
              </a:spcBef>
              <a:spcAft>
                <a:spcPct val="0"/>
              </a:spcAft>
              <a:defRPr sz="1600" b="1" i="1">
                <a:solidFill>
                  <a:schemeClr val="tx1"/>
                </a:solidFill>
                <a:latin typeface="Arial" charset="0"/>
                <a:ea typeface="ＭＳ Ｐゴシック" charset="0"/>
              </a:defRPr>
            </a:lvl9pPr>
          </a:lstStyle>
          <a:p>
            <a:pPr eaLnBrk="1" hangingPunct="1">
              <a:buFontTx/>
              <a:buChar char="•"/>
              <a:defRPr/>
            </a:pPr>
            <a:r>
              <a:rPr lang="en-US" dirty="0">
                <a:latin typeface="+mn-lt"/>
              </a:rPr>
              <a:t>from Investor Pitch</a:t>
            </a:r>
          </a:p>
        </p:txBody>
      </p:sp>
      <p:sp>
        <p:nvSpPr>
          <p:cNvPr id="5158" name="Text Box 67"/>
          <p:cNvSpPr txBox="1">
            <a:spLocks noChangeArrowheads="1"/>
          </p:cNvSpPr>
          <p:nvPr/>
        </p:nvSpPr>
        <p:spPr bwMode="auto">
          <a:xfrm>
            <a:off x="7620000" y="3200401"/>
            <a:ext cx="2478564"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b="1" i="1">
                <a:solidFill>
                  <a:schemeClr val="tx1"/>
                </a:solidFill>
                <a:latin typeface="Arial" charset="0"/>
                <a:ea typeface="ＭＳ Ｐゴシック" charset="0"/>
              </a:defRPr>
            </a:lvl1pPr>
            <a:lvl2pPr eaLnBrk="0" hangingPunct="0">
              <a:defRPr sz="1600" b="1" i="1">
                <a:solidFill>
                  <a:schemeClr val="tx1"/>
                </a:solidFill>
                <a:latin typeface="Arial" charset="0"/>
                <a:ea typeface="ＭＳ Ｐゴシック" charset="0"/>
              </a:defRPr>
            </a:lvl2pPr>
            <a:lvl3pPr marL="1143000" indent="-228600" eaLnBrk="0" hangingPunct="0">
              <a:defRPr sz="1600" b="1" i="1">
                <a:solidFill>
                  <a:schemeClr val="tx1"/>
                </a:solidFill>
                <a:latin typeface="Arial" charset="0"/>
                <a:ea typeface="ＭＳ Ｐゴシック" charset="0"/>
              </a:defRPr>
            </a:lvl3pPr>
            <a:lvl4pPr marL="1600200" indent="-228600" eaLnBrk="0" hangingPunct="0">
              <a:defRPr sz="1600" b="1" i="1">
                <a:solidFill>
                  <a:schemeClr val="tx1"/>
                </a:solidFill>
                <a:latin typeface="Arial" charset="0"/>
                <a:ea typeface="ＭＳ Ｐゴシック" charset="0"/>
              </a:defRPr>
            </a:lvl4pPr>
            <a:lvl5pPr marL="2057400" indent="-228600" eaLnBrk="0" hangingPunct="0">
              <a:defRPr sz="1600" b="1" i="1">
                <a:solidFill>
                  <a:schemeClr val="tx1"/>
                </a:solidFill>
                <a:latin typeface="Arial" charset="0"/>
                <a:ea typeface="ＭＳ Ｐゴシック" charset="0"/>
              </a:defRPr>
            </a:lvl5pPr>
            <a:lvl6pPr marL="2514600" indent="-228600" eaLnBrk="0" fontAlgn="base" hangingPunct="0">
              <a:spcBef>
                <a:spcPct val="0"/>
              </a:spcBef>
              <a:spcAft>
                <a:spcPct val="0"/>
              </a:spcAft>
              <a:defRPr sz="1600" b="1" i="1">
                <a:solidFill>
                  <a:schemeClr val="tx1"/>
                </a:solidFill>
                <a:latin typeface="Arial" charset="0"/>
                <a:ea typeface="ＭＳ Ｐゴシック" charset="0"/>
              </a:defRPr>
            </a:lvl6pPr>
            <a:lvl7pPr marL="2971800" indent="-228600" eaLnBrk="0" fontAlgn="base" hangingPunct="0">
              <a:spcBef>
                <a:spcPct val="0"/>
              </a:spcBef>
              <a:spcAft>
                <a:spcPct val="0"/>
              </a:spcAft>
              <a:defRPr sz="1600" b="1" i="1">
                <a:solidFill>
                  <a:schemeClr val="tx1"/>
                </a:solidFill>
                <a:latin typeface="Arial" charset="0"/>
                <a:ea typeface="ＭＳ Ｐゴシック" charset="0"/>
              </a:defRPr>
            </a:lvl7pPr>
            <a:lvl8pPr marL="3429000" indent="-228600" eaLnBrk="0" fontAlgn="base" hangingPunct="0">
              <a:spcBef>
                <a:spcPct val="0"/>
              </a:spcBef>
              <a:spcAft>
                <a:spcPct val="0"/>
              </a:spcAft>
              <a:defRPr sz="1600" b="1" i="1">
                <a:solidFill>
                  <a:schemeClr val="tx1"/>
                </a:solidFill>
                <a:latin typeface="Arial" charset="0"/>
                <a:ea typeface="ＭＳ Ｐゴシック" charset="0"/>
              </a:defRPr>
            </a:lvl8pPr>
            <a:lvl9pPr marL="3886200" indent="-228600" eaLnBrk="0" fontAlgn="base" hangingPunct="0">
              <a:spcBef>
                <a:spcPct val="0"/>
              </a:spcBef>
              <a:spcAft>
                <a:spcPct val="0"/>
              </a:spcAft>
              <a:defRPr sz="1600" b="1" i="1">
                <a:solidFill>
                  <a:schemeClr val="tx1"/>
                </a:solidFill>
                <a:latin typeface="Arial" charset="0"/>
                <a:ea typeface="ＭＳ Ｐゴシック" charset="0"/>
              </a:defRPr>
            </a:lvl9pPr>
          </a:lstStyle>
          <a:p>
            <a:pPr lvl="1" eaLnBrk="1" hangingPunct="1">
              <a:buFontTx/>
              <a:buChar char="•"/>
              <a:defRPr/>
            </a:pPr>
            <a:r>
              <a:rPr lang="en-US" dirty="0">
                <a:latin typeface="+mn-lt"/>
              </a:rPr>
              <a:t>Plus +/- 30 min Q&amp;A</a:t>
            </a:r>
          </a:p>
          <a:p>
            <a:pPr eaLnBrk="1" hangingPunct="1">
              <a:buFontTx/>
              <a:buChar char="•"/>
              <a:defRPr/>
            </a:pPr>
            <a:r>
              <a:rPr lang="en-US" dirty="0">
                <a:latin typeface="+mn-lt"/>
              </a:rPr>
              <a:t>Real presentations get</a:t>
            </a:r>
          </a:p>
          <a:p>
            <a:pPr eaLnBrk="1" hangingPunct="1">
              <a:defRPr/>
            </a:pPr>
            <a:r>
              <a:rPr lang="en-US" dirty="0">
                <a:latin typeface="+mn-lt"/>
              </a:rPr>
              <a:t>  hit with Q&amp;A throughout</a:t>
            </a:r>
          </a:p>
          <a:p>
            <a:pPr eaLnBrk="1" hangingPunct="1">
              <a:buFontTx/>
              <a:buChar char="•"/>
              <a:defRPr/>
            </a:pPr>
            <a:endParaRPr lang="en-US" dirty="0">
              <a:latin typeface="+mn-lt"/>
            </a:endParaRPr>
          </a:p>
        </p:txBody>
      </p:sp>
      <p:sp>
        <p:nvSpPr>
          <p:cNvPr id="5159" name="Text Box 68"/>
          <p:cNvSpPr txBox="1">
            <a:spLocks noChangeArrowheads="1"/>
          </p:cNvSpPr>
          <p:nvPr/>
        </p:nvSpPr>
        <p:spPr bwMode="auto">
          <a:xfrm>
            <a:off x="7362826" y="4419600"/>
            <a:ext cx="293163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b="1" i="1">
                <a:solidFill>
                  <a:schemeClr val="tx1"/>
                </a:solidFill>
                <a:latin typeface="Arial" pitchFamily="34" charset="0"/>
                <a:ea typeface="ＭＳ Ｐゴシック" pitchFamily="34" charset="-128"/>
              </a:defRPr>
            </a:lvl1pPr>
            <a:lvl2pPr marL="742950" indent="-285750" eaLnBrk="0" hangingPunct="0">
              <a:defRPr sz="1600" b="1" i="1">
                <a:solidFill>
                  <a:schemeClr val="tx1"/>
                </a:solidFill>
                <a:latin typeface="Arial" pitchFamily="34" charset="0"/>
                <a:ea typeface="ＭＳ Ｐゴシック" pitchFamily="34" charset="-128"/>
              </a:defRPr>
            </a:lvl2pPr>
            <a:lvl3pPr marL="1143000" indent="-228600" eaLnBrk="0" hangingPunct="0">
              <a:defRPr sz="1600" b="1" i="1">
                <a:solidFill>
                  <a:schemeClr val="tx1"/>
                </a:solidFill>
                <a:latin typeface="Arial" pitchFamily="34" charset="0"/>
                <a:ea typeface="ＭＳ Ｐゴシック" pitchFamily="34" charset="-128"/>
              </a:defRPr>
            </a:lvl3pPr>
            <a:lvl4pPr marL="1600200" indent="-228600" eaLnBrk="0" hangingPunct="0">
              <a:defRPr sz="1600" b="1" i="1">
                <a:solidFill>
                  <a:schemeClr val="tx1"/>
                </a:solidFill>
                <a:latin typeface="Arial" pitchFamily="34" charset="0"/>
                <a:ea typeface="ＭＳ Ｐゴシック" pitchFamily="34" charset="-128"/>
              </a:defRPr>
            </a:lvl4pPr>
            <a:lvl5pPr marL="2057400" indent="-228600" eaLnBrk="0" hangingPunct="0">
              <a:defRPr sz="1600" b="1"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600" b="1" i="1">
                <a:solidFill>
                  <a:schemeClr val="tx1"/>
                </a:solidFill>
                <a:latin typeface="Arial" pitchFamily="34" charset="0"/>
                <a:ea typeface="ＭＳ Ｐゴシック" pitchFamily="34" charset="-128"/>
              </a:defRPr>
            </a:lvl9pPr>
          </a:lstStyle>
          <a:p>
            <a:pPr eaLnBrk="1" hangingPunct="1">
              <a:buFontTx/>
              <a:buChar char="•"/>
              <a:defRPr/>
            </a:pPr>
            <a:r>
              <a:rPr lang="en-US" altLang="en-US" dirty="0">
                <a:latin typeface="+mn-lt"/>
              </a:rPr>
              <a:t>Looking for reason to say “NO”</a:t>
            </a:r>
          </a:p>
        </p:txBody>
      </p:sp>
      <p:sp>
        <p:nvSpPr>
          <p:cNvPr id="5160" name="Line 69"/>
          <p:cNvSpPr>
            <a:spLocks noChangeShapeType="1"/>
          </p:cNvSpPr>
          <p:nvPr/>
        </p:nvSpPr>
        <p:spPr bwMode="auto">
          <a:xfrm flipV="1">
            <a:off x="7543800" y="41910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dirty="0">
              <a:ea typeface="ＭＳ Ｐゴシック" charset="0"/>
            </a:endParaRPr>
          </a:p>
        </p:txBody>
      </p:sp>
      <p:sp>
        <p:nvSpPr>
          <p:cNvPr id="5161" name="Line 70"/>
          <p:cNvSpPr>
            <a:spLocks noChangeShapeType="1"/>
          </p:cNvSpPr>
          <p:nvPr/>
        </p:nvSpPr>
        <p:spPr bwMode="auto">
          <a:xfrm>
            <a:off x="7543800" y="47244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dirty="0">
              <a:ea typeface="ＭＳ Ｐゴシック" charset="0"/>
            </a:endParaRPr>
          </a:p>
        </p:txBody>
      </p:sp>
      <p:sp>
        <p:nvSpPr>
          <p:cNvPr id="5162" name="Line 71"/>
          <p:cNvSpPr>
            <a:spLocks noChangeShapeType="1"/>
          </p:cNvSpPr>
          <p:nvPr/>
        </p:nvSpPr>
        <p:spPr bwMode="auto">
          <a:xfrm flipH="1">
            <a:off x="7239000" y="4191000"/>
            <a:ext cx="304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dirty="0">
              <a:ea typeface="ＭＳ Ｐゴシック" charset="0"/>
            </a:endParaRPr>
          </a:p>
        </p:txBody>
      </p:sp>
      <p:sp>
        <p:nvSpPr>
          <p:cNvPr id="5163" name="Line 73"/>
          <p:cNvSpPr>
            <a:spLocks noChangeShapeType="1"/>
          </p:cNvSpPr>
          <p:nvPr/>
        </p:nvSpPr>
        <p:spPr bwMode="auto">
          <a:xfrm flipH="1">
            <a:off x="7239000" y="4876800"/>
            <a:ext cx="304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dirty="0">
              <a:ea typeface="ＭＳ Ｐゴシック" charset="0"/>
            </a:endParaRPr>
          </a:p>
        </p:txBody>
      </p:sp>
      <p:sp>
        <p:nvSpPr>
          <p:cNvPr id="5164" name="Text Box 74"/>
          <p:cNvSpPr txBox="1">
            <a:spLocks noChangeArrowheads="1"/>
          </p:cNvSpPr>
          <p:nvPr/>
        </p:nvSpPr>
        <p:spPr bwMode="auto">
          <a:xfrm>
            <a:off x="7239000" y="5181601"/>
            <a:ext cx="231980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b="1" i="1">
                <a:solidFill>
                  <a:schemeClr val="tx1"/>
                </a:solidFill>
                <a:latin typeface="Arial" charset="0"/>
                <a:ea typeface="ＭＳ Ｐゴシック" charset="0"/>
              </a:defRPr>
            </a:lvl1pPr>
            <a:lvl2pPr marL="742950" indent="-285750" eaLnBrk="0" hangingPunct="0">
              <a:defRPr sz="1600" b="1" i="1">
                <a:solidFill>
                  <a:schemeClr val="tx1"/>
                </a:solidFill>
                <a:latin typeface="Arial" charset="0"/>
                <a:ea typeface="ＭＳ Ｐゴシック" charset="0"/>
              </a:defRPr>
            </a:lvl2pPr>
            <a:lvl3pPr marL="1143000" indent="-228600" eaLnBrk="0" hangingPunct="0">
              <a:defRPr sz="1600" b="1" i="1">
                <a:solidFill>
                  <a:schemeClr val="tx1"/>
                </a:solidFill>
                <a:latin typeface="Arial" charset="0"/>
                <a:ea typeface="ＭＳ Ｐゴシック" charset="0"/>
              </a:defRPr>
            </a:lvl3pPr>
            <a:lvl4pPr marL="1600200" indent="-228600" eaLnBrk="0" hangingPunct="0">
              <a:defRPr sz="1600" b="1" i="1">
                <a:solidFill>
                  <a:schemeClr val="tx1"/>
                </a:solidFill>
                <a:latin typeface="Arial" charset="0"/>
                <a:ea typeface="ＭＳ Ｐゴシック" charset="0"/>
              </a:defRPr>
            </a:lvl4pPr>
            <a:lvl5pPr marL="2057400" indent="-228600" eaLnBrk="0" hangingPunct="0">
              <a:defRPr sz="1600" b="1" i="1">
                <a:solidFill>
                  <a:schemeClr val="tx1"/>
                </a:solidFill>
                <a:latin typeface="Arial" charset="0"/>
                <a:ea typeface="ＭＳ Ｐゴシック" charset="0"/>
              </a:defRPr>
            </a:lvl5pPr>
            <a:lvl6pPr marL="2514600" indent="-228600" eaLnBrk="0" fontAlgn="base" hangingPunct="0">
              <a:spcBef>
                <a:spcPct val="0"/>
              </a:spcBef>
              <a:spcAft>
                <a:spcPct val="0"/>
              </a:spcAft>
              <a:defRPr sz="1600" b="1" i="1">
                <a:solidFill>
                  <a:schemeClr val="tx1"/>
                </a:solidFill>
                <a:latin typeface="Arial" charset="0"/>
                <a:ea typeface="ＭＳ Ｐゴシック" charset="0"/>
              </a:defRPr>
            </a:lvl6pPr>
            <a:lvl7pPr marL="2971800" indent="-228600" eaLnBrk="0" fontAlgn="base" hangingPunct="0">
              <a:spcBef>
                <a:spcPct val="0"/>
              </a:spcBef>
              <a:spcAft>
                <a:spcPct val="0"/>
              </a:spcAft>
              <a:defRPr sz="1600" b="1" i="1">
                <a:solidFill>
                  <a:schemeClr val="tx1"/>
                </a:solidFill>
                <a:latin typeface="Arial" charset="0"/>
                <a:ea typeface="ＭＳ Ｐゴシック" charset="0"/>
              </a:defRPr>
            </a:lvl7pPr>
            <a:lvl8pPr marL="3429000" indent="-228600" eaLnBrk="0" fontAlgn="base" hangingPunct="0">
              <a:spcBef>
                <a:spcPct val="0"/>
              </a:spcBef>
              <a:spcAft>
                <a:spcPct val="0"/>
              </a:spcAft>
              <a:defRPr sz="1600" b="1" i="1">
                <a:solidFill>
                  <a:schemeClr val="tx1"/>
                </a:solidFill>
                <a:latin typeface="Arial" charset="0"/>
                <a:ea typeface="ＭＳ Ｐゴシック" charset="0"/>
              </a:defRPr>
            </a:lvl8pPr>
            <a:lvl9pPr marL="3886200" indent="-228600" eaLnBrk="0" fontAlgn="base" hangingPunct="0">
              <a:spcBef>
                <a:spcPct val="0"/>
              </a:spcBef>
              <a:spcAft>
                <a:spcPct val="0"/>
              </a:spcAft>
              <a:defRPr sz="1600" b="1" i="1">
                <a:solidFill>
                  <a:schemeClr val="tx1"/>
                </a:solidFill>
                <a:latin typeface="Arial" charset="0"/>
                <a:ea typeface="ＭＳ Ｐゴシック" charset="0"/>
              </a:defRPr>
            </a:lvl9pPr>
          </a:lstStyle>
          <a:p>
            <a:pPr eaLnBrk="1" hangingPunct="1">
              <a:buFontTx/>
              <a:buChar char="•"/>
              <a:defRPr/>
            </a:pPr>
            <a:r>
              <a:rPr lang="en-US" dirty="0">
                <a:latin typeface="+mn-lt"/>
              </a:rPr>
              <a:t>Must have professional </a:t>
            </a:r>
          </a:p>
          <a:p>
            <a:pPr eaLnBrk="1" hangingPunct="1">
              <a:defRPr/>
            </a:pPr>
            <a:r>
              <a:rPr lang="en-US" dirty="0">
                <a:latin typeface="+mn-lt"/>
              </a:rPr>
              <a:t>  representation</a:t>
            </a:r>
          </a:p>
        </p:txBody>
      </p:sp>
      <p:sp>
        <p:nvSpPr>
          <p:cNvPr id="5165" name="Text Box 75"/>
          <p:cNvSpPr txBox="1">
            <a:spLocks noChangeArrowheads="1"/>
          </p:cNvSpPr>
          <p:nvPr/>
        </p:nvSpPr>
        <p:spPr bwMode="auto">
          <a:xfrm>
            <a:off x="7239000" y="5867400"/>
            <a:ext cx="171572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b="1" i="1">
                <a:solidFill>
                  <a:schemeClr val="tx1"/>
                </a:solidFill>
                <a:latin typeface="Arial" charset="0"/>
                <a:ea typeface="ＭＳ Ｐゴシック" charset="0"/>
              </a:defRPr>
            </a:lvl1pPr>
            <a:lvl2pPr marL="742950" indent="-285750" eaLnBrk="0" hangingPunct="0">
              <a:defRPr sz="1600" b="1" i="1">
                <a:solidFill>
                  <a:schemeClr val="tx1"/>
                </a:solidFill>
                <a:latin typeface="Arial" charset="0"/>
                <a:ea typeface="ＭＳ Ｐゴシック" charset="0"/>
              </a:defRPr>
            </a:lvl2pPr>
            <a:lvl3pPr marL="1143000" indent="-228600" eaLnBrk="0" hangingPunct="0">
              <a:defRPr sz="1600" b="1" i="1">
                <a:solidFill>
                  <a:schemeClr val="tx1"/>
                </a:solidFill>
                <a:latin typeface="Arial" charset="0"/>
                <a:ea typeface="ＭＳ Ｐゴシック" charset="0"/>
              </a:defRPr>
            </a:lvl3pPr>
            <a:lvl4pPr marL="1600200" indent="-228600" eaLnBrk="0" hangingPunct="0">
              <a:defRPr sz="1600" b="1" i="1">
                <a:solidFill>
                  <a:schemeClr val="tx1"/>
                </a:solidFill>
                <a:latin typeface="Arial" charset="0"/>
                <a:ea typeface="ＭＳ Ｐゴシック" charset="0"/>
              </a:defRPr>
            </a:lvl4pPr>
            <a:lvl5pPr marL="2057400" indent="-228600" eaLnBrk="0" hangingPunct="0">
              <a:defRPr sz="1600" b="1" i="1">
                <a:solidFill>
                  <a:schemeClr val="tx1"/>
                </a:solidFill>
                <a:latin typeface="Arial" charset="0"/>
                <a:ea typeface="ＭＳ Ｐゴシック" charset="0"/>
              </a:defRPr>
            </a:lvl5pPr>
            <a:lvl6pPr marL="2514600" indent="-228600" eaLnBrk="0" fontAlgn="base" hangingPunct="0">
              <a:spcBef>
                <a:spcPct val="0"/>
              </a:spcBef>
              <a:spcAft>
                <a:spcPct val="0"/>
              </a:spcAft>
              <a:defRPr sz="1600" b="1" i="1">
                <a:solidFill>
                  <a:schemeClr val="tx1"/>
                </a:solidFill>
                <a:latin typeface="Arial" charset="0"/>
                <a:ea typeface="ＭＳ Ｐゴシック" charset="0"/>
              </a:defRPr>
            </a:lvl6pPr>
            <a:lvl7pPr marL="2971800" indent="-228600" eaLnBrk="0" fontAlgn="base" hangingPunct="0">
              <a:spcBef>
                <a:spcPct val="0"/>
              </a:spcBef>
              <a:spcAft>
                <a:spcPct val="0"/>
              </a:spcAft>
              <a:defRPr sz="1600" b="1" i="1">
                <a:solidFill>
                  <a:schemeClr val="tx1"/>
                </a:solidFill>
                <a:latin typeface="Arial" charset="0"/>
                <a:ea typeface="ＭＳ Ｐゴシック" charset="0"/>
              </a:defRPr>
            </a:lvl7pPr>
            <a:lvl8pPr marL="3429000" indent="-228600" eaLnBrk="0" fontAlgn="base" hangingPunct="0">
              <a:spcBef>
                <a:spcPct val="0"/>
              </a:spcBef>
              <a:spcAft>
                <a:spcPct val="0"/>
              </a:spcAft>
              <a:defRPr sz="1600" b="1" i="1">
                <a:solidFill>
                  <a:schemeClr val="tx1"/>
                </a:solidFill>
                <a:latin typeface="Arial" charset="0"/>
                <a:ea typeface="ＭＳ Ｐゴシック" charset="0"/>
              </a:defRPr>
            </a:lvl8pPr>
            <a:lvl9pPr marL="3886200" indent="-228600" eaLnBrk="0" fontAlgn="base" hangingPunct="0">
              <a:spcBef>
                <a:spcPct val="0"/>
              </a:spcBef>
              <a:spcAft>
                <a:spcPct val="0"/>
              </a:spcAft>
              <a:defRPr sz="1600" b="1" i="1">
                <a:solidFill>
                  <a:schemeClr val="tx1"/>
                </a:solidFill>
                <a:latin typeface="Arial" charset="0"/>
                <a:ea typeface="ＭＳ Ｐゴシック" charset="0"/>
              </a:defRPr>
            </a:lvl9pPr>
          </a:lstStyle>
          <a:p>
            <a:pPr eaLnBrk="1" hangingPunct="1">
              <a:buFontTx/>
              <a:buChar char="•"/>
              <a:defRPr/>
            </a:pPr>
            <a:r>
              <a:rPr lang="en-US" dirty="0">
                <a:latin typeface="+mn-lt"/>
              </a:rPr>
              <a:t>Milestone driven</a:t>
            </a:r>
          </a:p>
        </p:txBody>
      </p:sp>
      <p:sp>
        <p:nvSpPr>
          <p:cNvPr id="10285" name="Rectangle 1"/>
          <p:cNvSpPr>
            <a:spLocks noChangeArrowheads="1"/>
          </p:cNvSpPr>
          <p:nvPr/>
        </p:nvSpPr>
        <p:spPr bwMode="auto">
          <a:xfrm>
            <a:off x="4700588" y="4029075"/>
            <a:ext cx="221528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b="1" i="1">
                <a:solidFill>
                  <a:schemeClr val="tx1"/>
                </a:solidFill>
                <a:latin typeface="Arial" panose="020B0604020202020204" pitchFamily="34" charset="0"/>
                <a:ea typeface="ＭＳ Ｐゴシック" panose="020B0600070205080204" pitchFamily="34" charset="-128"/>
              </a:defRPr>
            </a:lvl1pPr>
            <a:lvl2pPr marL="742950" indent="-285750">
              <a:defRPr sz="1600" b="1" i="1">
                <a:solidFill>
                  <a:schemeClr val="tx1"/>
                </a:solidFill>
                <a:latin typeface="Arial" panose="020B0604020202020204" pitchFamily="34" charset="0"/>
                <a:ea typeface="ＭＳ Ｐゴシック" panose="020B0600070205080204" pitchFamily="34" charset="-128"/>
              </a:defRPr>
            </a:lvl2pPr>
            <a:lvl3pPr marL="1143000" indent="-228600">
              <a:defRPr sz="1600" b="1" i="1">
                <a:solidFill>
                  <a:schemeClr val="tx1"/>
                </a:solidFill>
                <a:latin typeface="Arial" panose="020B0604020202020204" pitchFamily="34" charset="0"/>
                <a:ea typeface="ＭＳ Ｐゴシック" panose="020B0600070205080204" pitchFamily="34" charset="-128"/>
              </a:defRPr>
            </a:lvl3pPr>
            <a:lvl4pPr marL="1600200" indent="-228600">
              <a:defRPr sz="1600" b="1" i="1">
                <a:solidFill>
                  <a:schemeClr val="tx1"/>
                </a:solidFill>
                <a:latin typeface="Arial" panose="020B0604020202020204" pitchFamily="34" charset="0"/>
                <a:ea typeface="ＭＳ Ｐゴシック" panose="020B0600070205080204" pitchFamily="34" charset="-128"/>
              </a:defRPr>
            </a:lvl4pPr>
            <a:lvl5pPr marL="2057400" indent="-228600">
              <a:defRPr sz="1600" b="1"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000" dirty="0">
                <a:solidFill>
                  <a:srgbClr val="000000"/>
                </a:solidFill>
                <a:latin typeface="+mn-lt"/>
              </a:rPr>
              <a:t>Follow-Up Meeting</a:t>
            </a:r>
            <a:endParaRPr lang="en-US" altLang="en-US" dirty="0">
              <a:latin typeface="+mn-lt"/>
            </a:endParaRPr>
          </a:p>
        </p:txBody>
      </p:sp>
      <p:sp>
        <p:nvSpPr>
          <p:cNvPr id="2" name="Footer Placeholder 1"/>
          <p:cNvSpPr>
            <a:spLocks noGrp="1"/>
          </p:cNvSpPr>
          <p:nvPr>
            <p:ph type="ftr" sz="quarter" idx="11"/>
          </p:nvPr>
        </p:nvSpPr>
        <p:spPr/>
        <p:txBody>
          <a:bodyPr/>
          <a:lstStyle/>
          <a:p>
            <a:r>
              <a:rPr lang="en-US"/>
              <a:t>SDSI Springboard Prorietary &amp; Confidential</a:t>
            </a:r>
            <a:endParaRPr lang="en-US" dirty="0"/>
          </a:p>
        </p:txBody>
      </p:sp>
    </p:spTree>
    <p:extLst>
      <p:ext uri="{BB962C8B-B14F-4D97-AF65-F5344CB8AC3E}">
        <p14:creationId xmlns:p14="http://schemas.microsoft.com/office/powerpoint/2010/main" val="38537013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4"/>
          <p:cNvSpPr txBox="1">
            <a:spLocks noChangeArrowheads="1"/>
          </p:cNvSpPr>
          <p:nvPr/>
        </p:nvSpPr>
        <p:spPr bwMode="auto">
          <a:xfrm>
            <a:off x="1502228" y="119743"/>
            <a:ext cx="10107386" cy="5816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1600" b="1" i="1">
                <a:solidFill>
                  <a:schemeClr val="tx1"/>
                </a:solidFill>
                <a:latin typeface="Arial" charset="0"/>
                <a:ea typeface="ＭＳ Ｐゴシック" charset="0"/>
              </a:defRPr>
            </a:lvl1pPr>
            <a:lvl2pPr marL="742950" indent="-285750" eaLnBrk="0" hangingPunct="0">
              <a:defRPr sz="1600" b="1" i="1">
                <a:solidFill>
                  <a:schemeClr val="tx1"/>
                </a:solidFill>
                <a:latin typeface="Arial" charset="0"/>
                <a:ea typeface="ＭＳ Ｐゴシック" charset="0"/>
              </a:defRPr>
            </a:lvl2pPr>
            <a:lvl3pPr marL="1143000" indent="-228600" eaLnBrk="0" hangingPunct="0">
              <a:defRPr sz="1600" b="1" i="1">
                <a:solidFill>
                  <a:schemeClr val="tx1"/>
                </a:solidFill>
                <a:latin typeface="Arial" charset="0"/>
                <a:ea typeface="ＭＳ Ｐゴシック" charset="0"/>
              </a:defRPr>
            </a:lvl3pPr>
            <a:lvl4pPr marL="1600200" indent="-228600" eaLnBrk="0" hangingPunct="0">
              <a:defRPr sz="1600" b="1" i="1">
                <a:solidFill>
                  <a:schemeClr val="tx1"/>
                </a:solidFill>
                <a:latin typeface="Arial" charset="0"/>
                <a:ea typeface="ＭＳ Ｐゴシック" charset="0"/>
              </a:defRPr>
            </a:lvl4pPr>
            <a:lvl5pPr marL="2057400" indent="-228600" eaLnBrk="0" hangingPunct="0">
              <a:defRPr sz="1600" b="1" i="1">
                <a:solidFill>
                  <a:schemeClr val="tx1"/>
                </a:solidFill>
                <a:latin typeface="Arial" charset="0"/>
                <a:ea typeface="ＭＳ Ｐゴシック" charset="0"/>
              </a:defRPr>
            </a:lvl5pPr>
            <a:lvl6pPr marL="2514600" indent="-228600" eaLnBrk="0" fontAlgn="base" hangingPunct="0">
              <a:spcBef>
                <a:spcPct val="0"/>
              </a:spcBef>
              <a:spcAft>
                <a:spcPct val="0"/>
              </a:spcAft>
              <a:defRPr sz="1600" b="1" i="1">
                <a:solidFill>
                  <a:schemeClr val="tx1"/>
                </a:solidFill>
                <a:latin typeface="Arial" charset="0"/>
                <a:ea typeface="ＭＳ Ｐゴシック" charset="0"/>
              </a:defRPr>
            </a:lvl6pPr>
            <a:lvl7pPr marL="2971800" indent="-228600" eaLnBrk="0" fontAlgn="base" hangingPunct="0">
              <a:spcBef>
                <a:spcPct val="0"/>
              </a:spcBef>
              <a:spcAft>
                <a:spcPct val="0"/>
              </a:spcAft>
              <a:defRPr sz="1600" b="1" i="1">
                <a:solidFill>
                  <a:schemeClr val="tx1"/>
                </a:solidFill>
                <a:latin typeface="Arial" charset="0"/>
                <a:ea typeface="ＭＳ Ｐゴシック" charset="0"/>
              </a:defRPr>
            </a:lvl7pPr>
            <a:lvl8pPr marL="3429000" indent="-228600" eaLnBrk="0" fontAlgn="base" hangingPunct="0">
              <a:spcBef>
                <a:spcPct val="0"/>
              </a:spcBef>
              <a:spcAft>
                <a:spcPct val="0"/>
              </a:spcAft>
              <a:defRPr sz="1600" b="1" i="1">
                <a:solidFill>
                  <a:schemeClr val="tx1"/>
                </a:solidFill>
                <a:latin typeface="Arial" charset="0"/>
                <a:ea typeface="ＭＳ Ｐゴシック" charset="0"/>
              </a:defRPr>
            </a:lvl8pPr>
            <a:lvl9pPr marL="3886200" indent="-228600" eaLnBrk="0" fontAlgn="base" hangingPunct="0">
              <a:spcBef>
                <a:spcPct val="0"/>
              </a:spcBef>
              <a:spcAft>
                <a:spcPct val="0"/>
              </a:spcAft>
              <a:defRPr sz="1600" b="1" i="1">
                <a:solidFill>
                  <a:schemeClr val="tx1"/>
                </a:solidFill>
                <a:latin typeface="Arial" charset="0"/>
                <a:ea typeface="ＭＳ Ｐゴシック" charset="0"/>
              </a:defRPr>
            </a:lvl9pPr>
          </a:lstStyle>
          <a:p>
            <a:pPr eaLnBrk="1" hangingPunct="1">
              <a:defRPr/>
            </a:pPr>
            <a:r>
              <a:rPr lang="en-US" sz="4000" b="0" u="sng" dirty="0">
                <a:latin typeface="+mn-lt"/>
              </a:rPr>
              <a:t>MARKETING</a:t>
            </a:r>
          </a:p>
          <a:p>
            <a:pPr eaLnBrk="1" hangingPunct="1">
              <a:defRPr/>
            </a:pPr>
            <a:endParaRPr lang="en-US" sz="2000" b="0" i="0" dirty="0">
              <a:latin typeface="+mn-lt"/>
            </a:endParaRPr>
          </a:p>
          <a:p>
            <a:pPr eaLnBrk="1" hangingPunct="1">
              <a:defRPr/>
            </a:pPr>
            <a:r>
              <a:rPr lang="en-US" sz="2000" b="0" i="0" dirty="0">
                <a:latin typeface="+mn-lt"/>
              </a:rPr>
              <a:t>8</a:t>
            </a:r>
            <a:r>
              <a:rPr lang="en-US" sz="2400" b="0" i="0" dirty="0">
                <a:latin typeface="+mn-lt"/>
              </a:rPr>
              <a:t>. </a:t>
            </a:r>
            <a:r>
              <a:rPr lang="en-US" sz="2400" b="0" i="0" u="sng" dirty="0">
                <a:latin typeface="+mn-lt"/>
              </a:rPr>
              <a:t>BUDGET</a:t>
            </a:r>
            <a:r>
              <a:rPr lang="en-US" sz="2400" b="0" i="0" dirty="0">
                <a:latin typeface="+mn-lt"/>
              </a:rPr>
              <a:t> Show the cost of acquiring customers..5 year timeline</a:t>
            </a:r>
          </a:p>
          <a:p>
            <a:pPr eaLnBrk="1" hangingPunct="1">
              <a:defRPr/>
            </a:pPr>
            <a:endParaRPr lang="en-US" sz="2400" b="0" i="0" dirty="0">
              <a:latin typeface="+mn-lt"/>
            </a:endParaRPr>
          </a:p>
          <a:p>
            <a:pPr eaLnBrk="1" hangingPunct="1">
              <a:defRPr/>
            </a:pPr>
            <a:r>
              <a:rPr lang="en-US" sz="2400" b="0" i="0" dirty="0">
                <a:latin typeface="+mn-lt"/>
              </a:rPr>
              <a:t>Now that you have developed the go-to-market plan, a price for the cost to execute on the plan must be developed.  </a:t>
            </a:r>
          </a:p>
          <a:p>
            <a:pPr eaLnBrk="1" hangingPunct="1">
              <a:defRPr/>
            </a:pPr>
            <a:endParaRPr lang="en-US" sz="2400" b="0" i="0" dirty="0">
              <a:latin typeface="+mn-lt"/>
            </a:endParaRPr>
          </a:p>
          <a:p>
            <a:pPr eaLnBrk="1" hangingPunct="1">
              <a:buFontTx/>
              <a:buChar char="•"/>
              <a:defRPr/>
            </a:pPr>
            <a:r>
              <a:rPr lang="en-US" sz="2400" b="0" i="0" dirty="0">
                <a:latin typeface="+mn-lt"/>
              </a:rPr>
              <a:t> Develop and show the budget with detailed line items with researched quotes and bids.  </a:t>
            </a:r>
          </a:p>
          <a:p>
            <a:pPr eaLnBrk="1" hangingPunct="1">
              <a:buFontTx/>
              <a:buChar char="•"/>
              <a:defRPr/>
            </a:pPr>
            <a:r>
              <a:rPr lang="en-US" sz="2400" b="0" i="0" dirty="0">
                <a:latin typeface="+mn-lt"/>
              </a:rPr>
              <a:t> The budget must include enough capital to provide a six-month runway of execution on the go-to-market plan. </a:t>
            </a:r>
          </a:p>
          <a:p>
            <a:pPr eaLnBrk="1" hangingPunct="1">
              <a:buFontTx/>
              <a:buChar char="•"/>
              <a:defRPr/>
            </a:pPr>
            <a:r>
              <a:rPr lang="en-US" sz="2400" b="0" i="0" dirty="0">
                <a:latin typeface="+mn-lt"/>
              </a:rPr>
              <a:t> Any media programming, P/R, advertising, trade shows, conferences, and events must be included.</a:t>
            </a:r>
          </a:p>
          <a:p>
            <a:pPr eaLnBrk="1" hangingPunct="1">
              <a:defRPr/>
            </a:pPr>
            <a:endParaRPr lang="en-US" sz="2400" b="0" i="0" dirty="0">
              <a:latin typeface="+mn-lt"/>
            </a:endParaRPr>
          </a:p>
          <a:p>
            <a:pPr eaLnBrk="1" hangingPunct="1">
              <a:defRPr/>
            </a:pPr>
            <a:r>
              <a:rPr lang="en-US" sz="2400" b="0" dirty="0">
                <a:latin typeface="+mn-lt"/>
              </a:rPr>
              <a:t>NOTE: the cost of acquiring customer must decrease over time</a:t>
            </a:r>
          </a:p>
        </p:txBody>
      </p:sp>
      <p:sp>
        <p:nvSpPr>
          <p:cNvPr id="2" name="Footer Placeholder 1"/>
          <p:cNvSpPr>
            <a:spLocks noGrp="1"/>
          </p:cNvSpPr>
          <p:nvPr>
            <p:ph type="ftr" sz="quarter" idx="11"/>
          </p:nvPr>
        </p:nvSpPr>
        <p:spPr/>
        <p:txBody>
          <a:bodyPr/>
          <a:lstStyle/>
          <a:p>
            <a:r>
              <a:rPr lang="en-US"/>
              <a:t>SDSI Springboard Prorietary &amp; Confidential</a:t>
            </a:r>
            <a:endParaRPr lang="en-US" dirty="0"/>
          </a:p>
        </p:txBody>
      </p:sp>
    </p:spTree>
    <p:extLst>
      <p:ext uri="{BB962C8B-B14F-4D97-AF65-F5344CB8AC3E}">
        <p14:creationId xmlns:p14="http://schemas.microsoft.com/office/powerpoint/2010/main" val="34047147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4" name="Text Box 88"/>
          <p:cNvSpPr txBox="1">
            <a:spLocks noChangeArrowheads="1"/>
          </p:cNvSpPr>
          <p:nvPr/>
        </p:nvSpPr>
        <p:spPr bwMode="auto">
          <a:xfrm>
            <a:off x="2057400" y="152401"/>
            <a:ext cx="86106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eaLnBrk="0" hangingPunct="0">
              <a:defRPr sz="1600" b="1" i="1">
                <a:solidFill>
                  <a:schemeClr val="tx1"/>
                </a:solidFill>
                <a:latin typeface="Arial" charset="0"/>
                <a:ea typeface="ＭＳ Ｐゴシック" pitchFamily="34" charset="-128"/>
              </a:defRPr>
            </a:lvl1pPr>
            <a:lvl2pPr marL="742950" indent="-285750" eaLnBrk="0" hangingPunct="0">
              <a:defRPr sz="1600" b="1" i="1">
                <a:solidFill>
                  <a:schemeClr val="tx1"/>
                </a:solidFill>
                <a:latin typeface="Arial" charset="0"/>
                <a:ea typeface="ＭＳ Ｐゴシック" pitchFamily="34" charset="-128"/>
              </a:defRPr>
            </a:lvl2pPr>
            <a:lvl3pPr marL="1143000" indent="-228600" eaLnBrk="0" hangingPunct="0">
              <a:defRPr sz="1600" b="1" i="1">
                <a:solidFill>
                  <a:schemeClr val="tx1"/>
                </a:solidFill>
                <a:latin typeface="Arial" charset="0"/>
                <a:ea typeface="ＭＳ Ｐゴシック" pitchFamily="34" charset="-128"/>
              </a:defRPr>
            </a:lvl3pPr>
            <a:lvl4pPr marL="1600200" indent="-228600" eaLnBrk="0" hangingPunct="0">
              <a:defRPr sz="1600" b="1" i="1">
                <a:solidFill>
                  <a:schemeClr val="tx1"/>
                </a:solidFill>
                <a:latin typeface="Arial" charset="0"/>
                <a:ea typeface="ＭＳ Ｐゴシック" pitchFamily="34" charset="-128"/>
              </a:defRPr>
            </a:lvl4pPr>
            <a:lvl5pPr marL="2057400" indent="-228600" eaLnBrk="0" hangingPunct="0">
              <a:defRPr sz="1600" b="1" i="1">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1600" b="1" i="1">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1600" b="1" i="1">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1600" b="1" i="1">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1600" b="1" i="1">
                <a:solidFill>
                  <a:schemeClr val="tx1"/>
                </a:solidFill>
                <a:latin typeface="Arial" charset="0"/>
                <a:ea typeface="ＭＳ Ｐゴシック" pitchFamily="34" charset="-128"/>
              </a:defRPr>
            </a:lvl9pPr>
          </a:lstStyle>
          <a:p>
            <a:pPr eaLnBrk="1" hangingPunct="1">
              <a:defRPr/>
            </a:pPr>
            <a:r>
              <a:rPr lang="en-US" altLang="en-US" sz="2400" u="sng" dirty="0"/>
              <a:t>FINANCIALS</a:t>
            </a:r>
            <a:r>
              <a:rPr lang="en-US" altLang="en-US" sz="2400" dirty="0"/>
              <a:t> Proforma P&amp;L &amp; Cash Flow</a:t>
            </a:r>
          </a:p>
        </p:txBody>
      </p:sp>
      <p:graphicFrame>
        <p:nvGraphicFramePr>
          <p:cNvPr id="2" name="Table 1"/>
          <p:cNvGraphicFramePr>
            <a:graphicFrameLocks noGrp="1"/>
          </p:cNvGraphicFramePr>
          <p:nvPr/>
        </p:nvGraphicFramePr>
        <p:xfrm>
          <a:off x="2438400" y="762001"/>
          <a:ext cx="7735888" cy="5699182"/>
        </p:xfrm>
        <a:graphic>
          <a:graphicData uri="http://schemas.openxmlformats.org/drawingml/2006/table">
            <a:tbl>
              <a:tblPr/>
              <a:tblGrid>
                <a:gridCol w="2649538">
                  <a:extLst>
                    <a:ext uri="{9D8B030D-6E8A-4147-A177-3AD203B41FA5}">
                      <a16:colId xmlns:a16="http://schemas.microsoft.com/office/drawing/2014/main" val="20000"/>
                    </a:ext>
                  </a:extLst>
                </a:gridCol>
                <a:gridCol w="1017587">
                  <a:extLst>
                    <a:ext uri="{9D8B030D-6E8A-4147-A177-3AD203B41FA5}">
                      <a16:colId xmlns:a16="http://schemas.microsoft.com/office/drawing/2014/main" val="20001"/>
                    </a:ext>
                  </a:extLst>
                </a:gridCol>
                <a:gridCol w="1017588">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7587">
                  <a:extLst>
                    <a:ext uri="{9D8B030D-6E8A-4147-A177-3AD203B41FA5}">
                      <a16:colId xmlns:a16="http://schemas.microsoft.com/office/drawing/2014/main" val="20004"/>
                    </a:ext>
                  </a:extLst>
                </a:gridCol>
                <a:gridCol w="1017588">
                  <a:extLst>
                    <a:ext uri="{9D8B030D-6E8A-4147-A177-3AD203B41FA5}">
                      <a16:colId xmlns:a16="http://schemas.microsoft.com/office/drawing/2014/main" val="20005"/>
                    </a:ext>
                  </a:extLst>
                </a:gridCol>
              </a:tblGrid>
              <a:tr h="335243">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1" u="none" strike="noStrike" cap="none" normalizeH="0" baseline="0" dirty="0">
                          <a:ln>
                            <a:noFill/>
                          </a:ln>
                          <a:solidFill>
                            <a:schemeClr val="tx1"/>
                          </a:solidFill>
                          <a:effectLst/>
                          <a:latin typeface="Arial" pitchFamily="34" charset="0"/>
                          <a:ea typeface="ＭＳ Ｐゴシック" pitchFamily="34" charset="-128"/>
                        </a:rPr>
                        <a:t>Profitability -- $’s in 000’s</a:t>
                      </a:r>
                    </a:p>
                  </a:txBody>
                  <a:tcPr marL="91429" marR="91429" marT="45703" marB="45703"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itchFamily="34" charset="0"/>
                          <a:ea typeface="ＭＳ Ｐゴシック" pitchFamily="34" charset="-128"/>
                        </a:rPr>
                        <a:t>Yr 1</a:t>
                      </a:r>
                    </a:p>
                  </a:txBody>
                  <a:tcPr marL="91429" marR="91429" marT="45703" marB="45703" anchor="ctr" horzOverflow="overflow">
                    <a:lnL w="190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B3B3B3"/>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itchFamily="34" charset="0"/>
                          <a:ea typeface="ＭＳ Ｐゴシック" pitchFamily="34" charset="-128"/>
                        </a:rPr>
                        <a:t>Yr 2</a:t>
                      </a:r>
                    </a:p>
                  </a:txBody>
                  <a:tcPr marL="91429" marR="91429" marT="45703" marB="45703"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B3B3B3"/>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itchFamily="34" charset="0"/>
                          <a:ea typeface="ＭＳ Ｐゴシック" pitchFamily="34" charset="-128"/>
                        </a:rPr>
                        <a:t>Yr 3</a:t>
                      </a:r>
                    </a:p>
                  </a:txBody>
                  <a:tcPr marL="91429" marR="91429" marT="45703" marB="45703"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B3B3B3"/>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itchFamily="34" charset="0"/>
                          <a:ea typeface="ＭＳ Ｐゴシック" pitchFamily="34" charset="-128"/>
                        </a:rPr>
                        <a:t>Yr 4</a:t>
                      </a:r>
                    </a:p>
                  </a:txBody>
                  <a:tcPr marL="91429" marR="91429" marT="45703" marB="45703"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B3B3B3"/>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itchFamily="34" charset="0"/>
                          <a:ea typeface="ＭＳ Ｐゴシック" pitchFamily="34" charset="-128"/>
                        </a:rPr>
                        <a:t>Yr 5</a:t>
                      </a:r>
                    </a:p>
                  </a:txBody>
                  <a:tcPr marL="91429" marR="91429" marT="45703" marB="45703"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B3B3B3"/>
                    </a:solidFill>
                  </a:tcPr>
                </a:tc>
                <a:extLst>
                  <a:ext uri="{0D108BD9-81ED-4DB2-BD59-A6C34878D82A}">
                    <a16:rowId xmlns:a16="http://schemas.microsoft.com/office/drawing/2014/main" val="10000"/>
                  </a:ext>
                </a:extLst>
              </a:tr>
              <a:tr h="335243">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pitchFamily="34" charset="0"/>
                          <a:ea typeface="ＭＳ Ｐゴシック" pitchFamily="34" charset="-128"/>
                        </a:rPr>
                        <a:t>Revenue</a:t>
                      </a:r>
                    </a:p>
                  </a:txBody>
                  <a:tcPr marL="91429" marR="91429" marT="45703" marB="45703" anchor="ctr" horzOverflow="overflow">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lnTlToBr>
                      <a:noFill/>
                    </a:lnTlToBr>
                    <a:lnBlToTr>
                      <a:noFill/>
                    </a:lnBlToTr>
                    <a:solidFill>
                      <a:srgbClr val="E7E7E7"/>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pitchFamily="34" charset="0"/>
                          <a:ea typeface="ＭＳ Ｐゴシック" pitchFamily="34" charset="-128"/>
                        </a:rPr>
                        <a:t>100</a:t>
                      </a:r>
                    </a:p>
                  </a:txBody>
                  <a:tcPr marL="91429" marR="91429" marT="45703" marB="45703" anchor="ctr" horzOverflow="overflow">
                    <a:lnL>
                      <a:noFill/>
                    </a:lnL>
                    <a:lnR>
                      <a:noFill/>
                    </a:lnR>
                    <a:lnT>
                      <a:noFill/>
                    </a:lnT>
                    <a:lnB>
                      <a:noFill/>
                    </a:lnB>
                    <a:lnTlToBr>
                      <a:noFill/>
                    </a:lnTlToBr>
                    <a:lnBlToTr>
                      <a:noFill/>
                    </a:lnBlToTr>
                    <a:solidFill>
                      <a:srgbClr val="E7E7E7"/>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pitchFamily="34" charset="0"/>
                          <a:ea typeface="ＭＳ Ｐゴシック" pitchFamily="34" charset="-128"/>
                        </a:rPr>
                        <a:t>500</a:t>
                      </a:r>
                    </a:p>
                  </a:txBody>
                  <a:tcPr marL="91429" marR="91429" marT="45703" marB="45703" anchor="ctr" horzOverflow="overflow">
                    <a:lnL>
                      <a:noFill/>
                    </a:lnL>
                    <a:lnR>
                      <a:noFill/>
                    </a:lnR>
                    <a:lnT>
                      <a:noFill/>
                    </a:lnT>
                    <a:lnB>
                      <a:noFill/>
                    </a:lnB>
                    <a:lnTlToBr>
                      <a:noFill/>
                    </a:lnTlToBr>
                    <a:lnBlToTr>
                      <a:noFill/>
                    </a:lnBlToTr>
                    <a:solidFill>
                      <a:srgbClr val="E7E7E7"/>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pitchFamily="34" charset="0"/>
                          <a:ea typeface="ＭＳ Ｐゴシック" pitchFamily="34" charset="-128"/>
                        </a:rPr>
                        <a:t>2,000</a:t>
                      </a:r>
                    </a:p>
                  </a:txBody>
                  <a:tcPr marL="91429" marR="91429" marT="45703" marB="45703" anchor="ctr" horzOverflow="overflow">
                    <a:lnL>
                      <a:noFill/>
                    </a:lnL>
                    <a:lnR>
                      <a:noFill/>
                    </a:lnR>
                    <a:lnT>
                      <a:noFill/>
                    </a:lnT>
                    <a:lnB>
                      <a:noFill/>
                    </a:lnB>
                    <a:lnTlToBr>
                      <a:noFill/>
                    </a:lnTlToBr>
                    <a:lnBlToTr>
                      <a:noFill/>
                    </a:lnBlToTr>
                    <a:solidFill>
                      <a:srgbClr val="E7E7E7"/>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pitchFamily="34" charset="0"/>
                          <a:ea typeface="ＭＳ Ｐゴシック" pitchFamily="34" charset="-128"/>
                        </a:rPr>
                        <a:t>10,000</a:t>
                      </a:r>
                    </a:p>
                  </a:txBody>
                  <a:tcPr marL="91429" marR="91429" marT="45703" marB="45703" anchor="ctr" horzOverflow="overflow">
                    <a:lnL>
                      <a:noFill/>
                    </a:lnL>
                    <a:lnR>
                      <a:noFill/>
                    </a:lnR>
                    <a:lnT>
                      <a:noFill/>
                    </a:lnT>
                    <a:lnB>
                      <a:noFill/>
                    </a:lnB>
                    <a:lnTlToBr>
                      <a:noFill/>
                    </a:lnTlToBr>
                    <a:lnBlToTr>
                      <a:noFill/>
                    </a:lnBlToTr>
                    <a:solidFill>
                      <a:srgbClr val="E7E7E7"/>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pitchFamily="34" charset="0"/>
                          <a:ea typeface="ＭＳ Ｐゴシック" pitchFamily="34" charset="-128"/>
                        </a:rPr>
                        <a:t>20,000</a:t>
                      </a:r>
                    </a:p>
                  </a:txBody>
                  <a:tcPr marL="91429" marR="91429" marT="45703" marB="45703"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7E7E7"/>
                    </a:solidFill>
                  </a:tcPr>
                </a:tc>
                <a:extLst>
                  <a:ext uri="{0D108BD9-81ED-4DB2-BD59-A6C34878D82A}">
                    <a16:rowId xmlns:a16="http://schemas.microsoft.com/office/drawing/2014/main" val="10001"/>
                  </a:ext>
                </a:extLst>
              </a:tr>
              <a:tr h="335243">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pitchFamily="34" charset="0"/>
                          <a:ea typeface="ＭＳ Ｐゴシック" pitchFamily="34" charset="-128"/>
                        </a:rPr>
                        <a:t>COGS(Var. Costs)</a:t>
                      </a:r>
                    </a:p>
                  </a:txBody>
                  <a:tcPr marL="91429" marR="91429" marT="45703" marB="45703"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pitchFamily="34" charset="0"/>
                          <a:ea typeface="ＭＳ Ｐゴシック" pitchFamily="34" charset="-128"/>
                        </a:rPr>
                        <a:t>50</a:t>
                      </a:r>
                    </a:p>
                  </a:txBody>
                  <a:tcPr marL="91429" marR="91429" marT="45703" marB="45703" anchor="ctr" horzOverflow="overflow">
                    <a:lnL>
                      <a:noFill/>
                    </a:lnL>
                    <a:lnR>
                      <a:noFill/>
                    </a:lnR>
                    <a:lnT>
                      <a:noFill/>
                    </a:lnT>
                    <a:lnB>
                      <a:noFill/>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pitchFamily="34" charset="0"/>
                          <a:ea typeface="ＭＳ Ｐゴシック" pitchFamily="34" charset="-128"/>
                        </a:rPr>
                        <a:t>175</a:t>
                      </a:r>
                    </a:p>
                  </a:txBody>
                  <a:tcPr marL="91429" marR="91429" marT="45703" marB="45703" anchor="ctr" horzOverflow="overflow">
                    <a:lnL>
                      <a:noFill/>
                    </a:lnL>
                    <a:lnR>
                      <a:noFill/>
                    </a:lnR>
                    <a:lnT>
                      <a:noFill/>
                    </a:lnT>
                    <a:lnB>
                      <a:noFill/>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pitchFamily="34" charset="0"/>
                          <a:ea typeface="ＭＳ Ｐゴシック" pitchFamily="34" charset="-128"/>
                        </a:rPr>
                        <a:t>600</a:t>
                      </a:r>
                    </a:p>
                  </a:txBody>
                  <a:tcPr marL="91429" marR="91429" marT="45703" marB="45703" anchor="ctr" horzOverflow="overflow">
                    <a:lnL>
                      <a:noFill/>
                    </a:lnL>
                    <a:lnR>
                      <a:noFill/>
                    </a:lnR>
                    <a:lnT>
                      <a:noFill/>
                    </a:lnT>
                    <a:lnB>
                      <a:noFill/>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pitchFamily="34" charset="0"/>
                          <a:ea typeface="ＭＳ Ｐゴシック" pitchFamily="34" charset="-128"/>
                        </a:rPr>
                        <a:t>4,000</a:t>
                      </a:r>
                    </a:p>
                  </a:txBody>
                  <a:tcPr marL="91429" marR="91429" marT="45703" marB="45703" anchor="ctr" horzOverflow="overflow">
                    <a:lnL>
                      <a:noFill/>
                    </a:lnL>
                    <a:lnR>
                      <a:noFill/>
                    </a:lnR>
                    <a:lnT>
                      <a:noFill/>
                    </a:lnT>
                    <a:lnB>
                      <a:noFill/>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pitchFamily="34" charset="0"/>
                          <a:ea typeface="ＭＳ Ｐゴシック" pitchFamily="34" charset="-128"/>
                        </a:rPr>
                        <a:t>7,000</a:t>
                      </a:r>
                    </a:p>
                  </a:txBody>
                  <a:tcPr marL="91429" marR="91429" marT="45703" marB="45703"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extLst>
                  <a:ext uri="{0D108BD9-81ED-4DB2-BD59-A6C34878D82A}">
                    <a16:rowId xmlns:a16="http://schemas.microsoft.com/office/drawing/2014/main" val="10002"/>
                  </a:ext>
                </a:extLst>
              </a:tr>
              <a:tr h="335243">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pitchFamily="34" charset="0"/>
                          <a:ea typeface="ＭＳ Ｐゴシック" pitchFamily="34" charset="-128"/>
                        </a:rPr>
                        <a:t>Gross Profit</a:t>
                      </a:r>
                    </a:p>
                  </a:txBody>
                  <a:tcPr marL="91429" marR="91429" marT="45703" marB="45703"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E7E7E7"/>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pitchFamily="34" charset="0"/>
                          <a:ea typeface="ＭＳ Ｐゴシック" pitchFamily="34" charset="-128"/>
                        </a:rPr>
                        <a:t>50</a:t>
                      </a:r>
                    </a:p>
                  </a:txBody>
                  <a:tcPr marL="91429" marR="91429" marT="45703" marB="45703" anchor="ctr" horzOverflow="overflow">
                    <a:lnL>
                      <a:noFill/>
                    </a:lnL>
                    <a:lnR>
                      <a:noFill/>
                    </a:lnR>
                    <a:lnT>
                      <a:noFill/>
                    </a:lnT>
                    <a:lnB>
                      <a:noFill/>
                    </a:lnB>
                    <a:lnTlToBr>
                      <a:noFill/>
                    </a:lnTlToBr>
                    <a:lnBlToTr>
                      <a:noFill/>
                    </a:lnBlToTr>
                    <a:solidFill>
                      <a:srgbClr val="E7E7E7"/>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pitchFamily="34" charset="0"/>
                          <a:ea typeface="ＭＳ Ｐゴシック" pitchFamily="34" charset="-128"/>
                        </a:rPr>
                        <a:t>325</a:t>
                      </a:r>
                    </a:p>
                  </a:txBody>
                  <a:tcPr marL="91429" marR="91429" marT="45703" marB="45703" anchor="ctr" horzOverflow="overflow">
                    <a:lnL>
                      <a:noFill/>
                    </a:lnL>
                    <a:lnR>
                      <a:noFill/>
                    </a:lnR>
                    <a:lnT>
                      <a:noFill/>
                    </a:lnT>
                    <a:lnB>
                      <a:noFill/>
                    </a:lnB>
                    <a:lnTlToBr>
                      <a:noFill/>
                    </a:lnTlToBr>
                    <a:lnBlToTr>
                      <a:noFill/>
                    </a:lnBlToTr>
                    <a:solidFill>
                      <a:srgbClr val="E7E7E7"/>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pitchFamily="34" charset="0"/>
                          <a:ea typeface="ＭＳ Ｐゴシック" pitchFamily="34" charset="-128"/>
                        </a:rPr>
                        <a:t>1,400</a:t>
                      </a:r>
                    </a:p>
                  </a:txBody>
                  <a:tcPr marL="91429" marR="91429" marT="45703" marB="45703" anchor="ctr" horzOverflow="overflow">
                    <a:lnL>
                      <a:noFill/>
                    </a:lnL>
                    <a:lnR>
                      <a:noFill/>
                    </a:lnR>
                    <a:lnT>
                      <a:noFill/>
                    </a:lnT>
                    <a:lnB>
                      <a:noFill/>
                    </a:lnB>
                    <a:lnTlToBr>
                      <a:noFill/>
                    </a:lnTlToBr>
                    <a:lnBlToTr>
                      <a:noFill/>
                    </a:lnBlToTr>
                    <a:solidFill>
                      <a:srgbClr val="E7E7E7"/>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pitchFamily="34" charset="0"/>
                          <a:ea typeface="ＭＳ Ｐゴシック" pitchFamily="34" charset="-128"/>
                        </a:rPr>
                        <a:t>6,000</a:t>
                      </a:r>
                    </a:p>
                  </a:txBody>
                  <a:tcPr marL="91429" marR="91429" marT="45703" marB="45703" anchor="ctr" horzOverflow="overflow">
                    <a:lnL>
                      <a:noFill/>
                    </a:lnL>
                    <a:lnR>
                      <a:noFill/>
                    </a:lnR>
                    <a:lnT>
                      <a:noFill/>
                    </a:lnT>
                    <a:lnB>
                      <a:noFill/>
                    </a:lnB>
                    <a:lnTlToBr>
                      <a:noFill/>
                    </a:lnTlToBr>
                    <a:lnBlToTr>
                      <a:noFill/>
                    </a:lnBlToTr>
                    <a:solidFill>
                      <a:srgbClr val="E7E7E7"/>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pitchFamily="34" charset="0"/>
                          <a:ea typeface="ＭＳ Ｐゴシック" pitchFamily="34" charset="-128"/>
                        </a:rPr>
                        <a:t>13,000</a:t>
                      </a:r>
                    </a:p>
                  </a:txBody>
                  <a:tcPr marL="91429" marR="91429" marT="45703" marB="45703"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7E7E7"/>
                    </a:solidFill>
                  </a:tcPr>
                </a:tc>
                <a:extLst>
                  <a:ext uri="{0D108BD9-81ED-4DB2-BD59-A6C34878D82A}">
                    <a16:rowId xmlns:a16="http://schemas.microsoft.com/office/drawing/2014/main" val="10003"/>
                  </a:ext>
                </a:extLst>
              </a:tr>
              <a:tr h="335243">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pitchFamily="34" charset="0"/>
                          <a:ea typeface="ＭＳ Ｐゴシック" pitchFamily="34" charset="-128"/>
                        </a:rPr>
                        <a:t>Operating Exp.</a:t>
                      </a:r>
                    </a:p>
                  </a:txBody>
                  <a:tcPr marL="91429" marR="91429" marT="45703" marB="45703"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600" b="1" i="0" u="none" strike="noStrike" cap="none" normalizeH="0" baseline="0" dirty="0">
                        <a:ln>
                          <a:noFill/>
                        </a:ln>
                        <a:solidFill>
                          <a:srgbClr val="000000"/>
                        </a:solidFill>
                        <a:effectLst/>
                        <a:latin typeface="Arial" pitchFamily="34" charset="0"/>
                        <a:ea typeface="ＭＳ Ｐゴシック" pitchFamily="34" charset="-128"/>
                      </a:endParaRPr>
                    </a:p>
                  </a:txBody>
                  <a:tcPr marL="91429" marR="91429" marT="45703" marB="45703" anchor="ctr" horzOverflow="overflow">
                    <a:lnL>
                      <a:noFill/>
                    </a:lnL>
                    <a:lnR>
                      <a:noFill/>
                    </a:lnR>
                    <a:lnT>
                      <a:noFill/>
                    </a:lnT>
                    <a:lnB>
                      <a:noFill/>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600" b="1" i="0" u="none" strike="noStrike" cap="none" normalizeH="0" baseline="0" dirty="0">
                        <a:ln>
                          <a:noFill/>
                        </a:ln>
                        <a:solidFill>
                          <a:srgbClr val="000000"/>
                        </a:solidFill>
                        <a:effectLst/>
                        <a:latin typeface="Arial" pitchFamily="34" charset="0"/>
                        <a:ea typeface="ＭＳ Ｐゴシック" pitchFamily="34" charset="-128"/>
                      </a:endParaRPr>
                    </a:p>
                  </a:txBody>
                  <a:tcPr marL="91429" marR="91429" marT="45703" marB="45703" anchor="ctr" horzOverflow="overflow">
                    <a:lnL>
                      <a:noFill/>
                    </a:lnL>
                    <a:lnR>
                      <a:noFill/>
                    </a:lnR>
                    <a:lnT>
                      <a:noFill/>
                    </a:lnT>
                    <a:lnB>
                      <a:noFill/>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600" b="1" i="0" u="none" strike="noStrike" cap="none" normalizeH="0" baseline="0" dirty="0">
                        <a:ln>
                          <a:noFill/>
                        </a:ln>
                        <a:solidFill>
                          <a:srgbClr val="000000"/>
                        </a:solidFill>
                        <a:effectLst/>
                        <a:latin typeface="Arial" pitchFamily="34" charset="0"/>
                        <a:ea typeface="ＭＳ Ｐゴシック" pitchFamily="34" charset="-128"/>
                      </a:endParaRPr>
                    </a:p>
                  </a:txBody>
                  <a:tcPr marL="91429" marR="91429" marT="45703" marB="45703" anchor="ctr" horzOverflow="overflow">
                    <a:lnL>
                      <a:noFill/>
                    </a:lnL>
                    <a:lnR>
                      <a:noFill/>
                    </a:lnR>
                    <a:lnT>
                      <a:noFill/>
                    </a:lnT>
                    <a:lnB>
                      <a:noFill/>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600" b="1" i="0" u="none" strike="noStrike" cap="none" normalizeH="0" baseline="0" dirty="0">
                        <a:ln>
                          <a:noFill/>
                        </a:ln>
                        <a:solidFill>
                          <a:srgbClr val="000000"/>
                        </a:solidFill>
                        <a:effectLst/>
                        <a:latin typeface="Arial" pitchFamily="34" charset="0"/>
                        <a:ea typeface="ＭＳ Ｐゴシック" pitchFamily="34" charset="-128"/>
                      </a:endParaRPr>
                    </a:p>
                  </a:txBody>
                  <a:tcPr marL="91429" marR="91429" marT="45703" marB="45703" anchor="ctr" horzOverflow="overflow">
                    <a:lnL>
                      <a:noFill/>
                    </a:lnL>
                    <a:lnR>
                      <a:noFill/>
                    </a:lnR>
                    <a:lnT>
                      <a:noFill/>
                    </a:lnT>
                    <a:lnB>
                      <a:noFill/>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600" b="1" i="0" u="none" strike="noStrike" cap="none" normalizeH="0" baseline="0" dirty="0">
                        <a:ln>
                          <a:noFill/>
                        </a:ln>
                        <a:solidFill>
                          <a:srgbClr val="000000"/>
                        </a:solidFill>
                        <a:effectLst/>
                        <a:latin typeface="Arial" pitchFamily="34" charset="0"/>
                        <a:ea typeface="ＭＳ Ｐゴシック" pitchFamily="34" charset="-128"/>
                      </a:endParaRPr>
                    </a:p>
                  </a:txBody>
                  <a:tcPr marL="91429" marR="91429" marT="45703" marB="45703"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extLst>
                  <a:ext uri="{0D108BD9-81ED-4DB2-BD59-A6C34878D82A}">
                    <a16:rowId xmlns:a16="http://schemas.microsoft.com/office/drawing/2014/main" val="10004"/>
                  </a:ext>
                </a:extLst>
              </a:tr>
              <a:tr h="335243">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pitchFamily="34" charset="0"/>
                          <a:ea typeface="ＭＳ Ｐゴシック" pitchFamily="34" charset="-128"/>
                        </a:rPr>
                        <a:t> - Marketing</a:t>
                      </a:r>
                    </a:p>
                  </a:txBody>
                  <a:tcPr marL="91429" marR="91429" marT="45703" marB="45703"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E7E7E7"/>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pitchFamily="34" charset="0"/>
                          <a:ea typeface="ＭＳ Ｐゴシック" pitchFamily="34" charset="-128"/>
                        </a:rPr>
                        <a:t>40</a:t>
                      </a:r>
                    </a:p>
                  </a:txBody>
                  <a:tcPr marL="91429" marR="91429" marT="45703" marB="45703" anchor="ctr" horzOverflow="overflow">
                    <a:lnL>
                      <a:noFill/>
                    </a:lnL>
                    <a:lnR>
                      <a:noFill/>
                    </a:lnR>
                    <a:lnT>
                      <a:noFill/>
                    </a:lnT>
                    <a:lnB>
                      <a:noFill/>
                    </a:lnB>
                    <a:lnTlToBr>
                      <a:noFill/>
                    </a:lnTlToBr>
                    <a:lnBlToTr>
                      <a:noFill/>
                    </a:lnBlToTr>
                    <a:solidFill>
                      <a:srgbClr val="E7E7E7"/>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pitchFamily="34" charset="0"/>
                          <a:ea typeface="ＭＳ Ｐゴシック" pitchFamily="34" charset="-128"/>
                        </a:rPr>
                        <a:t>150</a:t>
                      </a:r>
                    </a:p>
                  </a:txBody>
                  <a:tcPr marL="91429" marR="91429" marT="45703" marB="45703" anchor="ctr" horzOverflow="overflow">
                    <a:lnL>
                      <a:noFill/>
                    </a:lnL>
                    <a:lnR>
                      <a:noFill/>
                    </a:lnR>
                    <a:lnT>
                      <a:noFill/>
                    </a:lnT>
                    <a:lnB>
                      <a:noFill/>
                    </a:lnB>
                    <a:lnTlToBr>
                      <a:noFill/>
                    </a:lnTlToBr>
                    <a:lnBlToTr>
                      <a:noFill/>
                    </a:lnBlToTr>
                    <a:solidFill>
                      <a:srgbClr val="E7E7E7"/>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pitchFamily="34" charset="0"/>
                          <a:ea typeface="ＭＳ Ｐゴシック" pitchFamily="34" charset="-128"/>
                        </a:rPr>
                        <a:t>500</a:t>
                      </a:r>
                    </a:p>
                  </a:txBody>
                  <a:tcPr marL="91429" marR="91429" marT="45703" marB="45703" anchor="ctr" horzOverflow="overflow">
                    <a:lnL>
                      <a:noFill/>
                    </a:lnL>
                    <a:lnR>
                      <a:noFill/>
                    </a:lnR>
                    <a:lnT>
                      <a:noFill/>
                    </a:lnT>
                    <a:lnB>
                      <a:noFill/>
                    </a:lnB>
                    <a:lnTlToBr>
                      <a:noFill/>
                    </a:lnTlToBr>
                    <a:lnBlToTr>
                      <a:noFill/>
                    </a:lnBlToTr>
                    <a:solidFill>
                      <a:srgbClr val="E7E7E7"/>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pitchFamily="34" charset="0"/>
                          <a:ea typeface="ＭＳ Ｐゴシック" pitchFamily="34" charset="-128"/>
                        </a:rPr>
                        <a:t>2,500</a:t>
                      </a:r>
                    </a:p>
                  </a:txBody>
                  <a:tcPr marL="91429" marR="91429" marT="45703" marB="45703" anchor="ctr" horzOverflow="overflow">
                    <a:lnL>
                      <a:noFill/>
                    </a:lnL>
                    <a:lnR>
                      <a:noFill/>
                    </a:lnR>
                    <a:lnT>
                      <a:noFill/>
                    </a:lnT>
                    <a:lnB>
                      <a:noFill/>
                    </a:lnB>
                    <a:lnTlToBr>
                      <a:noFill/>
                    </a:lnTlToBr>
                    <a:lnBlToTr>
                      <a:noFill/>
                    </a:lnBlToTr>
                    <a:solidFill>
                      <a:srgbClr val="E7E7E7"/>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pitchFamily="34" charset="0"/>
                          <a:ea typeface="ＭＳ Ｐゴシック" pitchFamily="34" charset="-128"/>
                        </a:rPr>
                        <a:t>6,000</a:t>
                      </a:r>
                    </a:p>
                  </a:txBody>
                  <a:tcPr marL="91429" marR="91429" marT="45703" marB="45703"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7E7E7"/>
                    </a:solidFill>
                  </a:tcPr>
                </a:tc>
                <a:extLst>
                  <a:ext uri="{0D108BD9-81ED-4DB2-BD59-A6C34878D82A}">
                    <a16:rowId xmlns:a16="http://schemas.microsoft.com/office/drawing/2014/main" val="10005"/>
                  </a:ext>
                </a:extLst>
              </a:tr>
              <a:tr h="335243">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pitchFamily="34" charset="0"/>
                          <a:ea typeface="ＭＳ Ｐゴシック" pitchFamily="34" charset="-128"/>
                        </a:rPr>
                        <a:t> - Payroll</a:t>
                      </a:r>
                    </a:p>
                  </a:txBody>
                  <a:tcPr marL="91429" marR="91429" marT="45703" marB="45703"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pitchFamily="34" charset="0"/>
                          <a:ea typeface="ＭＳ Ｐゴシック" pitchFamily="34" charset="-128"/>
                        </a:rPr>
                        <a:t>50</a:t>
                      </a:r>
                    </a:p>
                  </a:txBody>
                  <a:tcPr marL="91429" marR="91429" marT="45703" marB="45703" anchor="ctr" horzOverflow="overflow">
                    <a:lnL>
                      <a:noFill/>
                    </a:lnL>
                    <a:lnR>
                      <a:noFill/>
                    </a:lnR>
                    <a:lnT>
                      <a:noFill/>
                    </a:lnT>
                    <a:lnB>
                      <a:noFill/>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pitchFamily="34" charset="0"/>
                          <a:ea typeface="ＭＳ Ｐゴシック" pitchFamily="34" charset="-128"/>
                        </a:rPr>
                        <a:t>100</a:t>
                      </a:r>
                    </a:p>
                  </a:txBody>
                  <a:tcPr marL="91429" marR="91429" marT="45703" marB="45703" anchor="ctr" horzOverflow="overflow">
                    <a:lnL>
                      <a:noFill/>
                    </a:lnL>
                    <a:lnR>
                      <a:noFill/>
                    </a:lnR>
                    <a:lnT>
                      <a:noFill/>
                    </a:lnT>
                    <a:lnB>
                      <a:noFill/>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pitchFamily="34" charset="0"/>
                          <a:ea typeface="ＭＳ Ｐゴシック" pitchFamily="34" charset="-128"/>
                        </a:rPr>
                        <a:t>350</a:t>
                      </a:r>
                    </a:p>
                  </a:txBody>
                  <a:tcPr marL="91429" marR="91429" marT="45703" marB="45703" anchor="ctr" horzOverflow="overflow">
                    <a:lnL>
                      <a:noFill/>
                    </a:lnL>
                    <a:lnR>
                      <a:noFill/>
                    </a:lnR>
                    <a:lnT>
                      <a:noFill/>
                    </a:lnT>
                    <a:lnB>
                      <a:noFill/>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pitchFamily="34" charset="0"/>
                          <a:ea typeface="ＭＳ Ｐゴシック" pitchFamily="34" charset="-128"/>
                        </a:rPr>
                        <a:t>1,500</a:t>
                      </a:r>
                    </a:p>
                  </a:txBody>
                  <a:tcPr marL="91429" marR="91429" marT="45703" marB="45703" anchor="ctr" horzOverflow="overflow">
                    <a:lnL>
                      <a:noFill/>
                    </a:lnL>
                    <a:lnR>
                      <a:noFill/>
                    </a:lnR>
                    <a:lnT>
                      <a:noFill/>
                    </a:lnT>
                    <a:lnB>
                      <a:noFill/>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pitchFamily="34" charset="0"/>
                          <a:ea typeface="ＭＳ Ｐゴシック" pitchFamily="34" charset="-128"/>
                        </a:rPr>
                        <a:t>2,000</a:t>
                      </a:r>
                    </a:p>
                  </a:txBody>
                  <a:tcPr marL="91429" marR="91429" marT="45703" marB="45703"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extLst>
                  <a:ext uri="{0D108BD9-81ED-4DB2-BD59-A6C34878D82A}">
                    <a16:rowId xmlns:a16="http://schemas.microsoft.com/office/drawing/2014/main" val="10006"/>
                  </a:ext>
                </a:extLst>
              </a:tr>
              <a:tr h="335243">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pitchFamily="34" charset="0"/>
                          <a:ea typeface="ＭＳ Ｐゴシック" pitchFamily="34" charset="-128"/>
                        </a:rPr>
                        <a:t> - Other</a:t>
                      </a:r>
                    </a:p>
                  </a:txBody>
                  <a:tcPr marL="91429" marR="91429" marT="45703" marB="45703"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E7E7E7"/>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pitchFamily="34" charset="0"/>
                          <a:ea typeface="ＭＳ Ｐゴシック" pitchFamily="34" charset="-128"/>
                        </a:rPr>
                        <a:t>10</a:t>
                      </a:r>
                    </a:p>
                  </a:txBody>
                  <a:tcPr marL="91429" marR="91429" marT="45703" marB="45703" anchor="ctr" horzOverflow="overflow">
                    <a:lnL>
                      <a:noFill/>
                    </a:lnL>
                    <a:lnR>
                      <a:noFill/>
                    </a:lnR>
                    <a:lnT>
                      <a:noFill/>
                    </a:lnT>
                    <a:lnB>
                      <a:noFill/>
                    </a:lnB>
                    <a:lnTlToBr>
                      <a:noFill/>
                    </a:lnTlToBr>
                    <a:lnBlToTr>
                      <a:noFill/>
                    </a:lnBlToTr>
                    <a:solidFill>
                      <a:srgbClr val="E7E7E7"/>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pitchFamily="34" charset="0"/>
                          <a:ea typeface="ＭＳ Ｐゴシック" pitchFamily="34" charset="-128"/>
                        </a:rPr>
                        <a:t>75</a:t>
                      </a:r>
                    </a:p>
                  </a:txBody>
                  <a:tcPr marL="91429" marR="91429" marT="45703" marB="45703" anchor="ctr" horzOverflow="overflow">
                    <a:lnL>
                      <a:noFill/>
                    </a:lnL>
                    <a:lnR>
                      <a:noFill/>
                    </a:lnR>
                    <a:lnT>
                      <a:noFill/>
                    </a:lnT>
                    <a:lnB>
                      <a:noFill/>
                    </a:lnB>
                    <a:lnTlToBr>
                      <a:noFill/>
                    </a:lnTlToBr>
                    <a:lnBlToTr>
                      <a:noFill/>
                    </a:lnBlToTr>
                    <a:solidFill>
                      <a:srgbClr val="E7E7E7"/>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pitchFamily="34" charset="0"/>
                          <a:ea typeface="ＭＳ Ｐゴシック" pitchFamily="34" charset="-128"/>
                        </a:rPr>
                        <a:t>100</a:t>
                      </a:r>
                    </a:p>
                  </a:txBody>
                  <a:tcPr marL="91429" marR="91429" marT="45703" marB="45703" anchor="ctr" horzOverflow="overflow">
                    <a:lnL>
                      <a:noFill/>
                    </a:lnL>
                    <a:lnR>
                      <a:noFill/>
                    </a:lnR>
                    <a:lnT>
                      <a:noFill/>
                    </a:lnT>
                    <a:lnB>
                      <a:noFill/>
                    </a:lnB>
                    <a:lnTlToBr>
                      <a:noFill/>
                    </a:lnTlToBr>
                    <a:lnBlToTr>
                      <a:noFill/>
                    </a:lnBlToTr>
                    <a:solidFill>
                      <a:srgbClr val="E7E7E7"/>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pitchFamily="34" charset="0"/>
                          <a:ea typeface="ＭＳ Ｐゴシック" pitchFamily="34" charset="-128"/>
                        </a:rPr>
                        <a:t>500</a:t>
                      </a:r>
                    </a:p>
                  </a:txBody>
                  <a:tcPr marL="91429" marR="91429" marT="45703" marB="45703" anchor="ctr" horzOverflow="overflow">
                    <a:lnL>
                      <a:noFill/>
                    </a:lnL>
                    <a:lnR>
                      <a:noFill/>
                    </a:lnR>
                    <a:lnT>
                      <a:noFill/>
                    </a:lnT>
                    <a:lnB>
                      <a:noFill/>
                    </a:lnB>
                    <a:lnTlToBr>
                      <a:noFill/>
                    </a:lnTlToBr>
                    <a:lnBlToTr>
                      <a:noFill/>
                    </a:lnBlToTr>
                    <a:solidFill>
                      <a:srgbClr val="E7E7E7"/>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pitchFamily="34" charset="0"/>
                          <a:ea typeface="ＭＳ Ｐゴシック" pitchFamily="34" charset="-128"/>
                        </a:rPr>
                        <a:t>1,000</a:t>
                      </a:r>
                    </a:p>
                  </a:txBody>
                  <a:tcPr marL="91429" marR="91429" marT="45703" marB="45703"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7E7E7"/>
                    </a:solidFill>
                  </a:tcPr>
                </a:tc>
                <a:extLst>
                  <a:ext uri="{0D108BD9-81ED-4DB2-BD59-A6C34878D82A}">
                    <a16:rowId xmlns:a16="http://schemas.microsoft.com/office/drawing/2014/main" val="10007"/>
                  </a:ext>
                </a:extLst>
              </a:tr>
              <a:tr h="335243">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pitchFamily="34" charset="0"/>
                          <a:ea typeface="ＭＳ Ｐゴシック" pitchFamily="34" charset="-128"/>
                        </a:rPr>
                        <a:t>Tot. Op. Expenses</a:t>
                      </a:r>
                    </a:p>
                  </a:txBody>
                  <a:tcPr marL="91429" marR="91429" marT="45703" marB="45703"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pitchFamily="34" charset="0"/>
                          <a:ea typeface="ＭＳ Ｐゴシック" pitchFamily="34" charset="-128"/>
                        </a:rPr>
                        <a:t>100</a:t>
                      </a:r>
                    </a:p>
                  </a:txBody>
                  <a:tcPr marL="91429" marR="91429" marT="45703" marB="45703" anchor="ctr" horzOverflow="overflow">
                    <a:lnL>
                      <a:noFill/>
                    </a:lnL>
                    <a:lnR>
                      <a:noFill/>
                    </a:lnR>
                    <a:lnT>
                      <a:noFill/>
                    </a:lnT>
                    <a:lnB>
                      <a:noFill/>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pitchFamily="34" charset="0"/>
                          <a:ea typeface="ＭＳ Ｐゴシック" pitchFamily="34" charset="-128"/>
                        </a:rPr>
                        <a:t>325</a:t>
                      </a:r>
                    </a:p>
                  </a:txBody>
                  <a:tcPr marL="91429" marR="91429" marT="45703" marB="45703" anchor="ctr" horzOverflow="overflow">
                    <a:lnL>
                      <a:noFill/>
                    </a:lnL>
                    <a:lnR>
                      <a:noFill/>
                    </a:lnR>
                    <a:lnT>
                      <a:noFill/>
                    </a:lnT>
                    <a:lnB>
                      <a:noFill/>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pitchFamily="34" charset="0"/>
                          <a:ea typeface="ＭＳ Ｐゴシック" pitchFamily="34" charset="-128"/>
                        </a:rPr>
                        <a:t>950</a:t>
                      </a:r>
                    </a:p>
                  </a:txBody>
                  <a:tcPr marL="91429" marR="91429" marT="45703" marB="45703" anchor="ctr" horzOverflow="overflow">
                    <a:lnL>
                      <a:noFill/>
                    </a:lnL>
                    <a:lnR>
                      <a:noFill/>
                    </a:lnR>
                    <a:lnT>
                      <a:noFill/>
                    </a:lnT>
                    <a:lnB>
                      <a:noFill/>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pitchFamily="34" charset="0"/>
                          <a:ea typeface="ＭＳ Ｐゴシック" pitchFamily="34" charset="-128"/>
                        </a:rPr>
                        <a:t>4,500</a:t>
                      </a:r>
                    </a:p>
                  </a:txBody>
                  <a:tcPr marL="91429" marR="91429" marT="45703" marB="45703" anchor="ctr" horzOverflow="overflow">
                    <a:lnL>
                      <a:noFill/>
                    </a:lnL>
                    <a:lnR>
                      <a:noFill/>
                    </a:lnR>
                    <a:lnT>
                      <a:noFill/>
                    </a:lnT>
                    <a:lnB>
                      <a:noFill/>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pitchFamily="34" charset="0"/>
                          <a:ea typeface="ＭＳ Ｐゴシック" pitchFamily="34" charset="-128"/>
                        </a:rPr>
                        <a:t>9,000</a:t>
                      </a:r>
                    </a:p>
                  </a:txBody>
                  <a:tcPr marL="91429" marR="91429" marT="45703" marB="45703"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extLst>
                  <a:ext uri="{0D108BD9-81ED-4DB2-BD59-A6C34878D82A}">
                    <a16:rowId xmlns:a16="http://schemas.microsoft.com/office/drawing/2014/main" val="10008"/>
                  </a:ext>
                </a:extLst>
              </a:tr>
              <a:tr h="335243">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pitchFamily="34" charset="0"/>
                          <a:ea typeface="ＭＳ Ｐゴシック" pitchFamily="34" charset="-128"/>
                        </a:rPr>
                        <a:t>EBITDA</a:t>
                      </a:r>
                    </a:p>
                  </a:txBody>
                  <a:tcPr marL="91429" marR="91429" marT="45703" marB="45703" anchor="ctr" horzOverflow="overflow">
                    <a:lnL w="1270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FF0000"/>
                          </a:solidFill>
                          <a:effectLst/>
                          <a:latin typeface="Arial" pitchFamily="34" charset="0"/>
                          <a:ea typeface="ＭＳ Ｐゴシック" pitchFamily="34" charset="-128"/>
                        </a:rPr>
                        <a:t>&lt;50&gt;</a:t>
                      </a:r>
                    </a:p>
                  </a:txBody>
                  <a:tcPr marL="91429" marR="91429" marT="45703" marB="45703"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pitchFamily="34" charset="0"/>
                          <a:ea typeface="ＭＳ Ｐゴシック" pitchFamily="34" charset="-128"/>
                        </a:rPr>
                        <a:t>0</a:t>
                      </a:r>
                    </a:p>
                  </a:txBody>
                  <a:tcPr marL="91429" marR="91429" marT="45703" marB="45703" anchor="ctr" horzOverflow="overflow">
                    <a:lnL>
                      <a:noFill/>
                    </a:lnL>
                    <a:lnR>
                      <a:noFill/>
                    </a:lnR>
                    <a:lnT>
                      <a:noFill/>
                    </a:lnT>
                    <a:lnB>
                      <a:noFill/>
                    </a:lnB>
                    <a:lnTlToBr>
                      <a:noFill/>
                    </a:lnTlToBr>
                    <a:lnBlToTr>
                      <a:noFill/>
                    </a:lnBlToTr>
                    <a:solidFill>
                      <a:srgbClr val="E7E7E7"/>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pitchFamily="34" charset="0"/>
                          <a:ea typeface="ＭＳ Ｐゴシック" pitchFamily="34" charset="-128"/>
                        </a:rPr>
                        <a:t>450</a:t>
                      </a:r>
                    </a:p>
                  </a:txBody>
                  <a:tcPr marL="91429" marR="91429" marT="45703" marB="45703" anchor="ctr" horzOverflow="overflow">
                    <a:lnL>
                      <a:noFill/>
                    </a:lnL>
                    <a:lnR>
                      <a:noFill/>
                    </a:lnR>
                    <a:lnT>
                      <a:noFill/>
                    </a:lnT>
                    <a:lnB>
                      <a:noFill/>
                    </a:lnB>
                    <a:lnTlToBr>
                      <a:noFill/>
                    </a:lnTlToBr>
                    <a:lnBlToTr>
                      <a:noFill/>
                    </a:lnBlToTr>
                    <a:solidFill>
                      <a:srgbClr val="E7E7E7"/>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pitchFamily="34" charset="0"/>
                          <a:ea typeface="ＭＳ Ｐゴシック" pitchFamily="34" charset="-128"/>
                        </a:rPr>
                        <a:t>1,500</a:t>
                      </a:r>
                    </a:p>
                  </a:txBody>
                  <a:tcPr marL="91429" marR="91429" marT="45703" marB="45703" anchor="ctr" horzOverflow="overflow">
                    <a:lnL>
                      <a:noFill/>
                    </a:lnL>
                    <a:lnR>
                      <a:noFill/>
                    </a:lnR>
                    <a:lnT>
                      <a:noFill/>
                    </a:lnT>
                    <a:lnB>
                      <a:noFill/>
                    </a:lnB>
                    <a:lnTlToBr>
                      <a:noFill/>
                    </a:lnTlToBr>
                    <a:lnBlToTr>
                      <a:noFill/>
                    </a:lnBlToTr>
                    <a:solidFill>
                      <a:srgbClr val="E7E7E7"/>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pitchFamily="34" charset="0"/>
                          <a:ea typeface="ＭＳ Ｐゴシック" pitchFamily="34" charset="-128"/>
                        </a:rPr>
                        <a:t>4,000</a:t>
                      </a:r>
                    </a:p>
                  </a:txBody>
                  <a:tcPr marL="91429" marR="91429" marT="45703" marB="45703"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7E7E7"/>
                    </a:solidFill>
                  </a:tcPr>
                </a:tc>
                <a:extLst>
                  <a:ext uri="{0D108BD9-81ED-4DB2-BD59-A6C34878D82A}">
                    <a16:rowId xmlns:a16="http://schemas.microsoft.com/office/drawing/2014/main" val="10009"/>
                  </a:ext>
                </a:extLst>
              </a:tr>
              <a:tr h="335243">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1" u="none" strike="noStrike" cap="none" normalizeH="0" baseline="0" dirty="0">
                          <a:ln>
                            <a:noFill/>
                          </a:ln>
                          <a:solidFill>
                            <a:schemeClr val="tx1"/>
                          </a:solidFill>
                          <a:effectLst/>
                          <a:latin typeface="Arial" pitchFamily="34" charset="0"/>
                          <a:ea typeface="ＭＳ Ｐゴシック" pitchFamily="34" charset="-128"/>
                        </a:rPr>
                        <a:t>Cash Flow -- $’s in 000’s</a:t>
                      </a:r>
                    </a:p>
                  </a:txBody>
                  <a:tcPr marL="91429" marR="91429" marT="45703" marB="45703"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itchFamily="34" charset="0"/>
                          <a:ea typeface="ＭＳ Ｐゴシック" pitchFamily="34" charset="-128"/>
                        </a:rPr>
                        <a:t>Yr 1</a:t>
                      </a:r>
                    </a:p>
                  </a:txBody>
                  <a:tcPr marL="91429" marR="91429" marT="45703" marB="45703"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B3B3B3"/>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itchFamily="34" charset="0"/>
                          <a:ea typeface="ＭＳ Ｐゴシック" pitchFamily="34" charset="-128"/>
                        </a:rPr>
                        <a:t>Yr 2</a:t>
                      </a:r>
                    </a:p>
                  </a:txBody>
                  <a:tcPr marL="91429" marR="91429" marT="45703" marB="45703"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B3B3B3"/>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itchFamily="34" charset="0"/>
                          <a:ea typeface="ＭＳ Ｐゴシック" pitchFamily="34" charset="-128"/>
                        </a:rPr>
                        <a:t>Yr 3</a:t>
                      </a:r>
                    </a:p>
                  </a:txBody>
                  <a:tcPr marL="91429" marR="91429" marT="45703" marB="45703" anchor="ctr" horzOverflow="overflow">
                    <a:lnL>
                      <a:noFill/>
                    </a:lnL>
                    <a:lnR>
                      <a:noFill/>
                    </a:lnR>
                    <a:lnT>
                      <a:noFill/>
                    </a:lnT>
                    <a:lnB>
                      <a:noFill/>
                    </a:lnB>
                    <a:lnTlToBr>
                      <a:noFill/>
                    </a:lnTlToBr>
                    <a:lnBlToTr>
                      <a:noFill/>
                    </a:lnBlToTr>
                    <a:solidFill>
                      <a:srgbClr val="B3B3B3"/>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itchFamily="34" charset="0"/>
                          <a:ea typeface="ＭＳ Ｐゴシック" pitchFamily="34" charset="-128"/>
                        </a:rPr>
                        <a:t>Yr 4</a:t>
                      </a:r>
                    </a:p>
                  </a:txBody>
                  <a:tcPr marL="91429" marR="91429" marT="45703" marB="45703" anchor="ctr" horzOverflow="overflow">
                    <a:lnL>
                      <a:noFill/>
                    </a:lnL>
                    <a:lnR>
                      <a:noFill/>
                    </a:lnR>
                    <a:lnT>
                      <a:noFill/>
                    </a:lnT>
                    <a:lnB>
                      <a:noFill/>
                    </a:lnB>
                    <a:lnTlToBr>
                      <a:noFill/>
                    </a:lnTlToBr>
                    <a:lnBlToTr>
                      <a:noFill/>
                    </a:lnBlToTr>
                    <a:solidFill>
                      <a:srgbClr val="B3B3B3"/>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itchFamily="34" charset="0"/>
                          <a:ea typeface="ＭＳ Ｐゴシック" pitchFamily="34" charset="-128"/>
                        </a:rPr>
                        <a:t>Yr 5</a:t>
                      </a:r>
                    </a:p>
                  </a:txBody>
                  <a:tcPr marL="91429" marR="91429" marT="45703" marB="45703"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B3B3B3"/>
                    </a:solidFill>
                  </a:tcPr>
                </a:tc>
                <a:extLst>
                  <a:ext uri="{0D108BD9-81ED-4DB2-BD59-A6C34878D82A}">
                    <a16:rowId xmlns:a16="http://schemas.microsoft.com/office/drawing/2014/main" val="10010"/>
                  </a:ext>
                </a:extLst>
              </a:tr>
              <a:tr h="335243">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1" u="none" strike="noStrike" cap="none" normalizeH="0" baseline="0" dirty="0">
                          <a:ln>
                            <a:noFill/>
                          </a:ln>
                          <a:solidFill>
                            <a:srgbClr val="000000"/>
                          </a:solidFill>
                          <a:effectLst/>
                          <a:latin typeface="Arial" pitchFamily="34" charset="0"/>
                          <a:ea typeface="ＭＳ Ｐゴシック" pitchFamily="34" charset="-128"/>
                        </a:rPr>
                        <a:t>Beginning Cash Balance</a:t>
                      </a:r>
                    </a:p>
                  </a:txBody>
                  <a:tcPr marL="91429" marR="91429" marT="45703" marB="45703" anchor="ctr" horzOverflow="overflow">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lnTlToBr>
                      <a:noFill/>
                    </a:lnTlToBr>
                    <a:lnBlToTr>
                      <a:noFill/>
                    </a:lnBlToTr>
                    <a:solidFill>
                      <a:srgbClr val="E7E7E7"/>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1" u="none" strike="noStrike" cap="none" normalizeH="0" baseline="0" dirty="0">
                          <a:ln>
                            <a:noFill/>
                          </a:ln>
                          <a:solidFill>
                            <a:schemeClr val="tx1"/>
                          </a:solidFill>
                          <a:effectLst/>
                          <a:latin typeface="Arial" pitchFamily="34" charset="0"/>
                          <a:ea typeface="ＭＳ Ｐゴシック" pitchFamily="34" charset="-128"/>
                        </a:rPr>
                        <a:t>50</a:t>
                      </a:r>
                    </a:p>
                  </a:txBody>
                  <a:tcPr marL="91429" marR="91429" marT="45703" marB="45703" anchor="ctr" horzOverflow="overflow">
                    <a:lnL>
                      <a:noFill/>
                    </a:lnL>
                    <a:lnR>
                      <a:noFill/>
                    </a:lnR>
                    <a:lnT>
                      <a:noFill/>
                    </a:lnT>
                    <a:lnB>
                      <a:noFill/>
                    </a:lnB>
                    <a:lnTlToBr>
                      <a:noFill/>
                    </a:lnTlToBr>
                    <a:lnBlToTr>
                      <a:noFill/>
                    </a:lnBlToTr>
                    <a:solidFill>
                      <a:srgbClr val="E7E7E7"/>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1" u="none" strike="noStrike" cap="none" normalizeH="0" baseline="0" dirty="0">
                          <a:ln>
                            <a:noFill/>
                          </a:ln>
                          <a:solidFill>
                            <a:schemeClr val="tx1"/>
                          </a:solidFill>
                          <a:effectLst/>
                          <a:latin typeface="Arial" pitchFamily="34" charset="0"/>
                          <a:ea typeface="ＭＳ Ｐゴシック" pitchFamily="34" charset="-128"/>
                        </a:rPr>
                        <a:t>420</a:t>
                      </a:r>
                    </a:p>
                  </a:txBody>
                  <a:tcPr marL="91429" marR="91429" marT="45703" marB="45703" anchor="ctr" horzOverflow="overflow">
                    <a:lnL>
                      <a:noFill/>
                    </a:lnL>
                    <a:lnR>
                      <a:noFill/>
                    </a:lnR>
                    <a:lnT>
                      <a:noFill/>
                    </a:lnT>
                    <a:lnB>
                      <a:noFill/>
                    </a:lnB>
                    <a:lnTlToBr>
                      <a:noFill/>
                    </a:lnTlToBr>
                    <a:lnBlToTr>
                      <a:noFill/>
                    </a:lnBlToTr>
                    <a:solidFill>
                      <a:srgbClr val="E7E7E7"/>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1" u="none" strike="noStrike" cap="none" normalizeH="0" baseline="0" dirty="0">
                          <a:ln>
                            <a:noFill/>
                          </a:ln>
                          <a:solidFill>
                            <a:srgbClr val="000000"/>
                          </a:solidFill>
                          <a:effectLst/>
                          <a:latin typeface="Arial" pitchFamily="34" charset="0"/>
                          <a:ea typeface="ＭＳ Ｐゴシック" pitchFamily="34" charset="-128"/>
                        </a:rPr>
                        <a:t>210</a:t>
                      </a:r>
                    </a:p>
                  </a:txBody>
                  <a:tcPr marL="91429" marR="91429" marT="45703" marB="45703" anchor="ctr" horzOverflow="overflow">
                    <a:lnL>
                      <a:noFill/>
                    </a:lnL>
                    <a:lnR>
                      <a:noFill/>
                    </a:lnR>
                    <a:lnT>
                      <a:noFill/>
                    </a:lnT>
                    <a:lnB>
                      <a:noFill/>
                    </a:lnB>
                    <a:lnTlToBr>
                      <a:noFill/>
                    </a:lnTlToBr>
                    <a:lnBlToTr>
                      <a:noFill/>
                    </a:lnBlToTr>
                    <a:solidFill>
                      <a:srgbClr val="E7E7E7"/>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1" u="none" strike="noStrike" cap="none" normalizeH="0" baseline="0" dirty="0">
                          <a:ln>
                            <a:noFill/>
                          </a:ln>
                          <a:solidFill>
                            <a:srgbClr val="000000"/>
                          </a:solidFill>
                          <a:effectLst/>
                          <a:latin typeface="Arial" pitchFamily="34" charset="0"/>
                          <a:ea typeface="ＭＳ Ｐゴシック" pitchFamily="34" charset="-128"/>
                        </a:rPr>
                        <a:t>350</a:t>
                      </a:r>
                    </a:p>
                  </a:txBody>
                  <a:tcPr marL="91429" marR="91429" marT="45703" marB="45703" anchor="ctr" horzOverflow="overflow">
                    <a:lnL>
                      <a:noFill/>
                    </a:lnL>
                    <a:lnR>
                      <a:noFill/>
                    </a:lnR>
                    <a:lnT>
                      <a:noFill/>
                    </a:lnT>
                    <a:lnB>
                      <a:noFill/>
                    </a:lnB>
                    <a:lnTlToBr>
                      <a:noFill/>
                    </a:lnTlToBr>
                    <a:lnBlToTr>
                      <a:noFill/>
                    </a:lnBlToTr>
                    <a:solidFill>
                      <a:srgbClr val="E7E7E7"/>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1" u="none" strike="noStrike" cap="none" normalizeH="0" baseline="0" dirty="0">
                          <a:ln>
                            <a:noFill/>
                          </a:ln>
                          <a:solidFill>
                            <a:schemeClr val="tx1"/>
                          </a:solidFill>
                          <a:effectLst/>
                          <a:latin typeface="Arial" pitchFamily="34" charset="0"/>
                          <a:ea typeface="ＭＳ Ｐゴシック" pitchFamily="34" charset="-128"/>
                        </a:rPr>
                        <a:t>1,000</a:t>
                      </a:r>
                    </a:p>
                  </a:txBody>
                  <a:tcPr marL="91429" marR="91429" marT="45703" marB="45703"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7E7E7"/>
                    </a:solidFill>
                  </a:tcPr>
                </a:tc>
                <a:extLst>
                  <a:ext uri="{0D108BD9-81ED-4DB2-BD59-A6C34878D82A}">
                    <a16:rowId xmlns:a16="http://schemas.microsoft.com/office/drawing/2014/main" val="10011"/>
                  </a:ext>
                </a:extLst>
              </a:tr>
              <a:tr h="335243">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1" u="none" strike="noStrike" cap="none" normalizeH="0" baseline="0" dirty="0">
                          <a:ln>
                            <a:noFill/>
                          </a:ln>
                          <a:solidFill>
                            <a:srgbClr val="000000"/>
                          </a:solidFill>
                          <a:effectLst/>
                          <a:latin typeface="Arial" pitchFamily="34" charset="0"/>
                          <a:ea typeface="ＭＳ Ｐゴシック" pitchFamily="34" charset="-128"/>
                        </a:rPr>
                        <a:t>EBITDA</a:t>
                      </a:r>
                    </a:p>
                  </a:txBody>
                  <a:tcPr marL="91429" marR="91429" marT="45703" marB="45703"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1" u="none" strike="noStrike" cap="none" normalizeH="0" baseline="0" dirty="0">
                          <a:ln>
                            <a:noFill/>
                          </a:ln>
                          <a:solidFill>
                            <a:srgbClr val="FF0000"/>
                          </a:solidFill>
                          <a:effectLst/>
                          <a:latin typeface="Arial" pitchFamily="34" charset="0"/>
                          <a:ea typeface="ＭＳ Ｐゴシック" pitchFamily="34" charset="-128"/>
                        </a:rPr>
                        <a:t>&lt;50&gt;</a:t>
                      </a:r>
                    </a:p>
                  </a:txBody>
                  <a:tcPr marL="91429" marR="91429" marT="45703" marB="45703" anchor="ctr" horzOverflow="overflow">
                    <a:lnL>
                      <a:noFill/>
                    </a:lnL>
                    <a:lnR>
                      <a:noFill/>
                    </a:lnR>
                    <a:lnT>
                      <a:noFill/>
                    </a:lnT>
                    <a:lnB>
                      <a:noFill/>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1" u="none" strike="noStrike" cap="none" normalizeH="0" baseline="0" dirty="0">
                          <a:ln>
                            <a:noFill/>
                          </a:ln>
                          <a:solidFill>
                            <a:schemeClr val="tx1"/>
                          </a:solidFill>
                          <a:effectLst/>
                          <a:latin typeface="Arial" pitchFamily="34" charset="0"/>
                          <a:ea typeface="ＭＳ Ｐゴシック" pitchFamily="34" charset="-128"/>
                        </a:rPr>
                        <a:t>0</a:t>
                      </a:r>
                    </a:p>
                  </a:txBody>
                  <a:tcPr marL="91429" marR="91429" marT="45703" marB="45703" anchor="ctr" horzOverflow="overflow">
                    <a:lnL>
                      <a:noFill/>
                    </a:lnL>
                    <a:lnR>
                      <a:noFill/>
                    </a:lnR>
                    <a:lnT>
                      <a:noFill/>
                    </a:lnT>
                    <a:lnB>
                      <a:noFill/>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1" u="none" strike="noStrike" cap="none" normalizeH="0" baseline="0" dirty="0">
                          <a:ln>
                            <a:noFill/>
                          </a:ln>
                          <a:solidFill>
                            <a:schemeClr val="tx1"/>
                          </a:solidFill>
                          <a:effectLst/>
                          <a:latin typeface="Arial" pitchFamily="34" charset="0"/>
                          <a:ea typeface="ＭＳ Ｐゴシック" pitchFamily="34" charset="-128"/>
                        </a:rPr>
                        <a:t>450</a:t>
                      </a:r>
                    </a:p>
                  </a:txBody>
                  <a:tcPr marL="91429" marR="91429" marT="45703" marB="45703" anchor="ctr" horzOverflow="overflow">
                    <a:lnL>
                      <a:noFill/>
                    </a:lnL>
                    <a:lnR>
                      <a:noFill/>
                    </a:lnR>
                    <a:lnT>
                      <a:noFill/>
                    </a:lnT>
                    <a:lnB>
                      <a:noFill/>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1" u="none" strike="noStrike" cap="none" normalizeH="0" baseline="0" dirty="0">
                          <a:ln>
                            <a:noFill/>
                          </a:ln>
                          <a:solidFill>
                            <a:schemeClr val="tx1"/>
                          </a:solidFill>
                          <a:effectLst/>
                          <a:latin typeface="Arial" pitchFamily="34" charset="0"/>
                          <a:ea typeface="ＭＳ Ｐゴシック" pitchFamily="34" charset="-128"/>
                        </a:rPr>
                        <a:t>1,500</a:t>
                      </a:r>
                    </a:p>
                  </a:txBody>
                  <a:tcPr marL="91429" marR="91429" marT="45703" marB="45703" anchor="ctr" horzOverflow="overflow">
                    <a:lnL>
                      <a:noFill/>
                    </a:lnL>
                    <a:lnR>
                      <a:noFill/>
                    </a:lnR>
                    <a:lnT>
                      <a:noFill/>
                    </a:lnT>
                    <a:lnB>
                      <a:noFill/>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1" u="none" strike="noStrike" cap="none" normalizeH="0" baseline="0" dirty="0">
                          <a:ln>
                            <a:noFill/>
                          </a:ln>
                          <a:solidFill>
                            <a:schemeClr val="tx1"/>
                          </a:solidFill>
                          <a:effectLst/>
                          <a:latin typeface="Arial" pitchFamily="34" charset="0"/>
                          <a:ea typeface="ＭＳ Ｐゴシック" pitchFamily="34" charset="-128"/>
                        </a:rPr>
                        <a:t>4,000</a:t>
                      </a:r>
                    </a:p>
                  </a:txBody>
                  <a:tcPr marL="91429" marR="91429" marT="45703" marB="45703"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extLst>
                  <a:ext uri="{0D108BD9-81ED-4DB2-BD59-A6C34878D82A}">
                    <a16:rowId xmlns:a16="http://schemas.microsoft.com/office/drawing/2014/main" val="10012"/>
                  </a:ext>
                </a:extLst>
              </a:tr>
              <a:tr h="335243">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1" u="none" strike="noStrike" cap="none" normalizeH="0" baseline="0" dirty="0">
                          <a:ln>
                            <a:noFill/>
                          </a:ln>
                          <a:solidFill>
                            <a:srgbClr val="000000"/>
                          </a:solidFill>
                          <a:effectLst/>
                          <a:latin typeface="Arial" pitchFamily="34" charset="0"/>
                          <a:ea typeface="ＭＳ Ｐゴシック" pitchFamily="34" charset="-128"/>
                        </a:rPr>
                        <a:t>Working Capital (change)</a:t>
                      </a:r>
                    </a:p>
                  </a:txBody>
                  <a:tcPr marL="91429" marR="91429" marT="45703" marB="45703"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E7E7E7"/>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1" u="none" strike="noStrike" cap="none" normalizeH="0" baseline="0" dirty="0">
                          <a:ln>
                            <a:noFill/>
                          </a:ln>
                          <a:solidFill>
                            <a:srgbClr val="FF0000"/>
                          </a:solidFill>
                          <a:effectLst/>
                          <a:latin typeface="Arial" pitchFamily="34" charset="0"/>
                          <a:ea typeface="ＭＳ Ｐゴシック" pitchFamily="34" charset="-128"/>
                        </a:rPr>
                        <a:t>&lt;70&gt;</a:t>
                      </a:r>
                    </a:p>
                  </a:txBody>
                  <a:tcPr marL="91429" marR="91429" marT="45703" marB="45703" anchor="ctr" horzOverflow="overflow">
                    <a:lnL>
                      <a:noFill/>
                    </a:lnL>
                    <a:lnR>
                      <a:noFill/>
                    </a:lnR>
                    <a:lnT>
                      <a:noFill/>
                    </a:lnT>
                    <a:lnB>
                      <a:noFill/>
                    </a:lnB>
                    <a:lnTlToBr>
                      <a:noFill/>
                    </a:lnTlToBr>
                    <a:lnBlToTr>
                      <a:noFill/>
                    </a:lnBlToTr>
                    <a:solidFill>
                      <a:srgbClr val="E7E7E7"/>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1" u="none" strike="noStrike" cap="none" normalizeH="0" baseline="0" dirty="0">
                          <a:ln>
                            <a:noFill/>
                          </a:ln>
                          <a:solidFill>
                            <a:srgbClr val="FF0000"/>
                          </a:solidFill>
                          <a:effectLst/>
                          <a:latin typeface="Arial" pitchFamily="34" charset="0"/>
                          <a:ea typeface="ＭＳ Ｐゴシック" pitchFamily="34" charset="-128"/>
                        </a:rPr>
                        <a:t>&lt;200&gt;</a:t>
                      </a:r>
                    </a:p>
                  </a:txBody>
                  <a:tcPr marL="91429" marR="91429" marT="45703" marB="45703" anchor="ctr" horzOverflow="overflow">
                    <a:lnL>
                      <a:noFill/>
                    </a:lnL>
                    <a:lnR>
                      <a:noFill/>
                    </a:lnR>
                    <a:lnT>
                      <a:noFill/>
                    </a:lnT>
                    <a:lnB>
                      <a:noFill/>
                    </a:lnB>
                    <a:lnTlToBr>
                      <a:noFill/>
                    </a:lnTlToBr>
                    <a:lnBlToTr>
                      <a:noFill/>
                    </a:lnBlToTr>
                    <a:solidFill>
                      <a:srgbClr val="E7E7E7"/>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1" u="none" strike="noStrike" cap="none" normalizeH="0" baseline="0" dirty="0">
                          <a:ln>
                            <a:noFill/>
                          </a:ln>
                          <a:solidFill>
                            <a:srgbClr val="FF0000"/>
                          </a:solidFill>
                          <a:effectLst/>
                          <a:latin typeface="Arial" pitchFamily="34" charset="0"/>
                          <a:ea typeface="ＭＳ Ｐゴシック" pitchFamily="34" charset="-128"/>
                        </a:rPr>
                        <a:t>&lt;300&gt;</a:t>
                      </a:r>
                    </a:p>
                  </a:txBody>
                  <a:tcPr marL="91429" marR="91429" marT="45703" marB="45703" anchor="ctr" horzOverflow="overflow">
                    <a:lnL>
                      <a:noFill/>
                    </a:lnL>
                    <a:lnR>
                      <a:noFill/>
                    </a:lnR>
                    <a:lnT>
                      <a:noFill/>
                    </a:lnT>
                    <a:lnB>
                      <a:noFill/>
                    </a:lnB>
                    <a:lnTlToBr>
                      <a:noFill/>
                    </a:lnTlToBr>
                    <a:lnBlToTr>
                      <a:noFill/>
                    </a:lnBlToTr>
                    <a:solidFill>
                      <a:srgbClr val="E7E7E7"/>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1" u="none" strike="noStrike" cap="none" normalizeH="0" baseline="0" dirty="0">
                          <a:ln>
                            <a:noFill/>
                          </a:ln>
                          <a:solidFill>
                            <a:srgbClr val="FF0000"/>
                          </a:solidFill>
                          <a:effectLst/>
                          <a:latin typeface="Arial" pitchFamily="34" charset="0"/>
                          <a:ea typeface="ＭＳ Ｐゴシック" pitchFamily="34" charset="-128"/>
                        </a:rPr>
                        <a:t>&lt;800&gt;</a:t>
                      </a:r>
                    </a:p>
                  </a:txBody>
                  <a:tcPr marL="91429" marR="91429" marT="45703" marB="45703" anchor="ctr" horzOverflow="overflow">
                    <a:lnL>
                      <a:noFill/>
                    </a:lnL>
                    <a:lnR>
                      <a:noFill/>
                    </a:lnR>
                    <a:lnT>
                      <a:noFill/>
                    </a:lnT>
                    <a:lnB>
                      <a:noFill/>
                    </a:lnB>
                    <a:lnTlToBr>
                      <a:noFill/>
                    </a:lnTlToBr>
                    <a:lnBlToTr>
                      <a:noFill/>
                    </a:lnBlToTr>
                    <a:solidFill>
                      <a:srgbClr val="E7E7E7"/>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1" u="none" strike="noStrike" cap="none" normalizeH="0" baseline="0" dirty="0">
                          <a:ln>
                            <a:noFill/>
                          </a:ln>
                          <a:solidFill>
                            <a:srgbClr val="FF0000"/>
                          </a:solidFill>
                          <a:effectLst/>
                          <a:latin typeface="Arial" pitchFamily="34" charset="0"/>
                          <a:ea typeface="ＭＳ Ｐゴシック" pitchFamily="34" charset="-128"/>
                        </a:rPr>
                        <a:t>&lt;1,200&gt;</a:t>
                      </a:r>
                    </a:p>
                  </a:txBody>
                  <a:tcPr marL="91429" marR="91429" marT="45703" marB="45703"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7E7E7"/>
                    </a:solidFill>
                  </a:tcPr>
                </a:tc>
                <a:extLst>
                  <a:ext uri="{0D108BD9-81ED-4DB2-BD59-A6C34878D82A}">
                    <a16:rowId xmlns:a16="http://schemas.microsoft.com/office/drawing/2014/main" val="10013"/>
                  </a:ext>
                </a:extLst>
              </a:tr>
              <a:tr h="335243">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1" u="none" strike="noStrike" cap="none" normalizeH="0" baseline="0" dirty="0">
                          <a:ln>
                            <a:noFill/>
                          </a:ln>
                          <a:solidFill>
                            <a:srgbClr val="000000"/>
                          </a:solidFill>
                          <a:effectLst/>
                          <a:latin typeface="Arial" pitchFamily="34" charset="0"/>
                          <a:ea typeface="ＭＳ Ｐゴシック" pitchFamily="34" charset="-128"/>
                        </a:rPr>
                        <a:t>Investment (change)</a:t>
                      </a:r>
                    </a:p>
                  </a:txBody>
                  <a:tcPr marL="91429" marR="91429" marT="45703" marB="45703"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1" u="none" strike="noStrike" cap="none" normalizeH="0" baseline="0" dirty="0">
                          <a:ln>
                            <a:noFill/>
                          </a:ln>
                          <a:solidFill>
                            <a:schemeClr val="tx1"/>
                          </a:solidFill>
                          <a:effectLst/>
                          <a:latin typeface="Arial" pitchFamily="34" charset="0"/>
                          <a:ea typeface="ＭＳ Ｐゴシック" pitchFamily="34" charset="-128"/>
                        </a:rPr>
                        <a:t>500</a:t>
                      </a:r>
                    </a:p>
                  </a:txBody>
                  <a:tcPr marL="91429" marR="91429" marT="45703" marB="45703" anchor="ctr" horzOverflow="overflow">
                    <a:lnL>
                      <a:noFill/>
                    </a:lnL>
                    <a:lnR>
                      <a:noFill/>
                    </a:lnR>
                    <a:lnT>
                      <a:noFill/>
                    </a:lnT>
                    <a:lnB>
                      <a:noFill/>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1" u="none" strike="noStrike" cap="none" normalizeH="0" baseline="0" dirty="0">
                          <a:ln>
                            <a:noFill/>
                          </a:ln>
                          <a:solidFill>
                            <a:schemeClr val="tx1"/>
                          </a:solidFill>
                          <a:effectLst/>
                          <a:latin typeface="Arial" pitchFamily="34" charset="0"/>
                          <a:ea typeface="ＭＳ Ｐゴシック" pitchFamily="34" charset="-128"/>
                        </a:rPr>
                        <a:t>0</a:t>
                      </a:r>
                    </a:p>
                  </a:txBody>
                  <a:tcPr marL="91429" marR="91429" marT="45703" marB="45703" anchor="ctr" horzOverflow="overflow">
                    <a:lnL>
                      <a:noFill/>
                    </a:lnL>
                    <a:lnR>
                      <a:noFill/>
                    </a:lnR>
                    <a:lnT>
                      <a:noFill/>
                    </a:lnT>
                    <a:lnB>
                      <a:noFill/>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1" u="none" strike="noStrike" cap="none" normalizeH="0" baseline="0" dirty="0">
                          <a:ln>
                            <a:noFill/>
                          </a:ln>
                          <a:solidFill>
                            <a:srgbClr val="000000"/>
                          </a:solidFill>
                          <a:effectLst/>
                          <a:latin typeface="Arial" pitchFamily="34" charset="0"/>
                          <a:ea typeface="ＭＳ Ｐゴシック" pitchFamily="34" charset="-128"/>
                        </a:rPr>
                        <a:t>0</a:t>
                      </a:r>
                    </a:p>
                  </a:txBody>
                  <a:tcPr marL="91429" marR="91429" marT="45703" marB="45703" anchor="ctr" horzOverflow="overflow">
                    <a:lnL>
                      <a:noFill/>
                    </a:lnL>
                    <a:lnR>
                      <a:noFill/>
                    </a:lnR>
                    <a:lnT>
                      <a:noFill/>
                    </a:lnT>
                    <a:lnB>
                      <a:noFill/>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1" u="none" strike="noStrike" cap="none" normalizeH="0" baseline="0" dirty="0">
                          <a:ln>
                            <a:noFill/>
                          </a:ln>
                          <a:solidFill>
                            <a:srgbClr val="000000"/>
                          </a:solidFill>
                          <a:effectLst/>
                          <a:latin typeface="Arial" pitchFamily="34" charset="0"/>
                          <a:ea typeface="ＭＳ Ｐゴシック" pitchFamily="34" charset="-128"/>
                        </a:rPr>
                        <a:t>0</a:t>
                      </a:r>
                    </a:p>
                  </a:txBody>
                  <a:tcPr marL="91429" marR="91429" marT="45703" marB="45703" anchor="ctr" horzOverflow="overflow">
                    <a:lnL>
                      <a:noFill/>
                    </a:lnL>
                    <a:lnR>
                      <a:noFill/>
                    </a:lnR>
                    <a:lnT>
                      <a:noFill/>
                    </a:lnT>
                    <a:lnB>
                      <a:noFill/>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1" u="none" strike="noStrike" cap="none" normalizeH="0" baseline="0" dirty="0">
                          <a:ln>
                            <a:noFill/>
                          </a:ln>
                          <a:solidFill>
                            <a:srgbClr val="000000"/>
                          </a:solidFill>
                          <a:effectLst/>
                          <a:latin typeface="Arial" pitchFamily="34" charset="0"/>
                          <a:ea typeface="ＭＳ Ｐゴシック" pitchFamily="34" charset="-128"/>
                        </a:rPr>
                        <a:t>0</a:t>
                      </a:r>
                    </a:p>
                  </a:txBody>
                  <a:tcPr marL="91429" marR="91429" marT="45703" marB="45703"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extLst>
                  <a:ext uri="{0D108BD9-81ED-4DB2-BD59-A6C34878D82A}">
                    <a16:rowId xmlns:a16="http://schemas.microsoft.com/office/drawing/2014/main" val="10014"/>
                  </a:ext>
                </a:extLst>
              </a:tr>
              <a:tr h="335243">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1" u="none" strike="noStrike" cap="none" normalizeH="0" baseline="0" dirty="0">
                          <a:ln>
                            <a:noFill/>
                          </a:ln>
                          <a:solidFill>
                            <a:srgbClr val="000000"/>
                          </a:solidFill>
                          <a:effectLst/>
                          <a:latin typeface="Arial" pitchFamily="34" charset="0"/>
                          <a:ea typeface="ＭＳ Ｐゴシック" pitchFamily="34" charset="-128"/>
                        </a:rPr>
                        <a:t>Capital Expenditures</a:t>
                      </a:r>
                    </a:p>
                  </a:txBody>
                  <a:tcPr marL="91429" marR="91429" marT="45703" marB="45703"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E7E7E7"/>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1" u="sng" strike="noStrike" cap="none" normalizeH="0" baseline="0" dirty="0">
                          <a:ln>
                            <a:noFill/>
                          </a:ln>
                          <a:solidFill>
                            <a:srgbClr val="FF0000"/>
                          </a:solidFill>
                          <a:effectLst/>
                          <a:latin typeface="Arial" pitchFamily="34" charset="0"/>
                          <a:ea typeface="ＭＳ Ｐゴシック" pitchFamily="34" charset="-128"/>
                        </a:rPr>
                        <a:t>&lt;10&gt;</a:t>
                      </a:r>
                    </a:p>
                  </a:txBody>
                  <a:tcPr marL="91429" marR="91429" marT="45703" marB="45703" anchor="ctr" horzOverflow="overflow">
                    <a:lnL>
                      <a:noFill/>
                    </a:lnL>
                    <a:lnR>
                      <a:noFill/>
                    </a:lnR>
                    <a:lnT>
                      <a:noFill/>
                    </a:lnT>
                    <a:lnB>
                      <a:noFill/>
                    </a:lnB>
                    <a:lnTlToBr>
                      <a:noFill/>
                    </a:lnTlToBr>
                    <a:lnBlToTr>
                      <a:noFill/>
                    </a:lnBlToTr>
                    <a:solidFill>
                      <a:srgbClr val="E7E7E7"/>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1" u="sng" strike="noStrike" cap="none" normalizeH="0" baseline="0" dirty="0">
                          <a:ln>
                            <a:noFill/>
                          </a:ln>
                          <a:solidFill>
                            <a:srgbClr val="FF0000"/>
                          </a:solidFill>
                          <a:effectLst/>
                          <a:latin typeface="Arial" pitchFamily="34" charset="0"/>
                          <a:ea typeface="ＭＳ Ｐゴシック" pitchFamily="34" charset="-128"/>
                        </a:rPr>
                        <a:t>&lt;10&gt;</a:t>
                      </a:r>
                    </a:p>
                  </a:txBody>
                  <a:tcPr marL="91429" marR="91429" marT="45703" marB="45703" anchor="ctr" horzOverflow="overflow">
                    <a:lnL>
                      <a:noFill/>
                    </a:lnL>
                    <a:lnR>
                      <a:noFill/>
                    </a:lnR>
                    <a:lnT>
                      <a:noFill/>
                    </a:lnT>
                    <a:lnB>
                      <a:noFill/>
                    </a:lnB>
                    <a:lnTlToBr>
                      <a:noFill/>
                    </a:lnTlToBr>
                    <a:lnBlToTr>
                      <a:noFill/>
                    </a:lnBlToTr>
                    <a:solidFill>
                      <a:srgbClr val="E7E7E7"/>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1" u="sng" strike="noStrike" cap="none" normalizeH="0" baseline="0" dirty="0">
                          <a:ln>
                            <a:noFill/>
                          </a:ln>
                          <a:solidFill>
                            <a:srgbClr val="FF0000"/>
                          </a:solidFill>
                          <a:effectLst/>
                          <a:latin typeface="Arial" pitchFamily="34" charset="0"/>
                          <a:ea typeface="ＭＳ Ｐゴシック" pitchFamily="34" charset="-128"/>
                        </a:rPr>
                        <a:t>&lt;10&gt;</a:t>
                      </a:r>
                    </a:p>
                  </a:txBody>
                  <a:tcPr marL="91429" marR="91429" marT="45703" marB="45703" anchor="ctr" horzOverflow="overflow">
                    <a:lnL>
                      <a:noFill/>
                    </a:lnL>
                    <a:lnR>
                      <a:noFill/>
                    </a:lnR>
                    <a:lnT>
                      <a:noFill/>
                    </a:lnT>
                    <a:lnB>
                      <a:noFill/>
                    </a:lnB>
                    <a:lnTlToBr>
                      <a:noFill/>
                    </a:lnTlToBr>
                    <a:lnBlToTr>
                      <a:noFill/>
                    </a:lnBlToTr>
                    <a:solidFill>
                      <a:srgbClr val="E7E7E7"/>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1" u="sng" strike="noStrike" cap="none" normalizeH="0" baseline="0" dirty="0">
                          <a:ln>
                            <a:noFill/>
                          </a:ln>
                          <a:solidFill>
                            <a:srgbClr val="FF0000"/>
                          </a:solidFill>
                          <a:effectLst/>
                          <a:latin typeface="Arial" pitchFamily="34" charset="0"/>
                          <a:ea typeface="ＭＳ Ｐゴシック" pitchFamily="34" charset="-128"/>
                        </a:rPr>
                        <a:t>&lt;50&gt;</a:t>
                      </a:r>
                    </a:p>
                  </a:txBody>
                  <a:tcPr marL="91429" marR="91429" marT="45703" marB="45703" anchor="ctr" horzOverflow="overflow">
                    <a:lnL>
                      <a:noFill/>
                    </a:lnL>
                    <a:lnR>
                      <a:noFill/>
                    </a:lnR>
                    <a:lnT>
                      <a:noFill/>
                    </a:lnT>
                    <a:lnB>
                      <a:noFill/>
                    </a:lnB>
                    <a:lnTlToBr>
                      <a:noFill/>
                    </a:lnTlToBr>
                    <a:lnBlToTr>
                      <a:noFill/>
                    </a:lnBlToTr>
                    <a:solidFill>
                      <a:srgbClr val="E7E7E7"/>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1" u="sng" strike="noStrike" cap="none" normalizeH="0" baseline="0" dirty="0">
                          <a:ln>
                            <a:noFill/>
                          </a:ln>
                          <a:solidFill>
                            <a:srgbClr val="FF0000"/>
                          </a:solidFill>
                          <a:effectLst/>
                          <a:latin typeface="Arial" pitchFamily="34" charset="0"/>
                          <a:ea typeface="ＭＳ Ｐゴシック" pitchFamily="34" charset="-128"/>
                        </a:rPr>
                        <a:t>&lt;300&gt;</a:t>
                      </a:r>
                    </a:p>
                  </a:txBody>
                  <a:tcPr marL="91429" marR="91429" marT="45703" marB="45703"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E7E7E7"/>
                    </a:solidFill>
                  </a:tcPr>
                </a:tc>
                <a:extLst>
                  <a:ext uri="{0D108BD9-81ED-4DB2-BD59-A6C34878D82A}">
                    <a16:rowId xmlns:a16="http://schemas.microsoft.com/office/drawing/2014/main" val="10015"/>
                  </a:ext>
                </a:extLst>
              </a:tr>
              <a:tr h="335243">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1" u="none" strike="noStrike" cap="none" normalizeH="0" baseline="0" dirty="0">
                          <a:ln>
                            <a:noFill/>
                          </a:ln>
                          <a:solidFill>
                            <a:srgbClr val="000000"/>
                          </a:solidFill>
                          <a:effectLst/>
                          <a:latin typeface="Arial" pitchFamily="34" charset="0"/>
                          <a:ea typeface="ＭＳ Ｐゴシック" pitchFamily="34" charset="-128"/>
                        </a:rPr>
                        <a:t>Ending Cash</a:t>
                      </a:r>
                    </a:p>
                  </a:txBody>
                  <a:tcPr marL="91429" marR="91429" marT="45703" marB="45703" anchor="ctr"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1" u="sng" strike="noStrike" cap="none" normalizeH="0" baseline="0" dirty="0">
                          <a:ln>
                            <a:noFill/>
                          </a:ln>
                          <a:solidFill>
                            <a:schemeClr val="tx1"/>
                          </a:solidFill>
                          <a:effectLst/>
                          <a:latin typeface="Arial" pitchFamily="34" charset="0"/>
                          <a:ea typeface="ＭＳ Ｐゴシック" pitchFamily="34" charset="-128"/>
                        </a:rPr>
                        <a:t>420</a:t>
                      </a:r>
                    </a:p>
                  </a:txBody>
                  <a:tcPr marL="91429" marR="91429" marT="45703" marB="45703"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1" u="sng" strike="noStrike" cap="none" normalizeH="0" baseline="0" dirty="0">
                          <a:ln>
                            <a:noFill/>
                          </a:ln>
                          <a:solidFill>
                            <a:schemeClr val="tx1"/>
                          </a:solidFill>
                          <a:effectLst/>
                          <a:latin typeface="Arial" pitchFamily="34" charset="0"/>
                          <a:ea typeface="ＭＳ Ｐゴシック" pitchFamily="34" charset="-128"/>
                        </a:rPr>
                        <a:t>210</a:t>
                      </a:r>
                    </a:p>
                  </a:txBody>
                  <a:tcPr marL="91429" marR="91429" marT="45703" marB="45703"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1" u="sng" strike="noStrike" cap="none" normalizeH="0" baseline="0" dirty="0">
                          <a:ln>
                            <a:noFill/>
                          </a:ln>
                          <a:solidFill>
                            <a:schemeClr val="tx1"/>
                          </a:solidFill>
                          <a:effectLst/>
                          <a:latin typeface="Arial" pitchFamily="34" charset="0"/>
                          <a:ea typeface="ＭＳ Ｐゴシック" pitchFamily="34" charset="-128"/>
                        </a:rPr>
                        <a:t>350</a:t>
                      </a:r>
                    </a:p>
                  </a:txBody>
                  <a:tcPr marL="91429" marR="91429" marT="45703" marB="45703"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1" u="sng" strike="noStrike" cap="none" normalizeH="0" baseline="0" dirty="0">
                          <a:ln>
                            <a:noFill/>
                          </a:ln>
                          <a:solidFill>
                            <a:schemeClr val="tx1"/>
                          </a:solidFill>
                          <a:effectLst/>
                          <a:latin typeface="Arial" pitchFamily="34" charset="0"/>
                          <a:ea typeface="ＭＳ Ｐゴシック" pitchFamily="34" charset="-128"/>
                        </a:rPr>
                        <a:t>1,000</a:t>
                      </a:r>
                    </a:p>
                  </a:txBody>
                  <a:tcPr marL="91429" marR="91429" marT="45703" marB="45703"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600" b="1" i="1" u="sng" strike="noStrike" cap="none" normalizeH="0" baseline="0" dirty="0">
                          <a:ln>
                            <a:noFill/>
                          </a:ln>
                          <a:solidFill>
                            <a:schemeClr val="tx1"/>
                          </a:solidFill>
                          <a:effectLst/>
                          <a:latin typeface="Arial" pitchFamily="34" charset="0"/>
                          <a:ea typeface="ＭＳ Ｐゴシック" pitchFamily="34" charset="-128"/>
                        </a:rPr>
                        <a:t>3,500</a:t>
                      </a:r>
                    </a:p>
                  </a:txBody>
                  <a:tcPr marL="91429" marR="91429" marT="45703" marB="45703" anchor="ctr"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6"/>
                  </a:ext>
                </a:extLst>
              </a:tr>
            </a:tbl>
          </a:graphicData>
        </a:graphic>
      </p:graphicFrame>
      <p:sp>
        <p:nvSpPr>
          <p:cNvPr id="3" name="Footer Placeholder 2"/>
          <p:cNvSpPr>
            <a:spLocks noGrp="1"/>
          </p:cNvSpPr>
          <p:nvPr>
            <p:ph type="ftr" sz="quarter" idx="11"/>
          </p:nvPr>
        </p:nvSpPr>
        <p:spPr/>
        <p:txBody>
          <a:bodyPr/>
          <a:lstStyle/>
          <a:p>
            <a:r>
              <a:rPr lang="en-US"/>
              <a:t>SDSI Springboard Prorietary &amp; Confidential</a:t>
            </a:r>
            <a:endParaRPr lang="en-US" dirty="0"/>
          </a:p>
        </p:txBody>
      </p:sp>
    </p:spTree>
    <p:extLst>
      <p:ext uri="{BB962C8B-B14F-4D97-AF65-F5344CB8AC3E}">
        <p14:creationId xmlns:p14="http://schemas.microsoft.com/office/powerpoint/2010/main" val="27444184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bwMode="auto">
          <a:xfrm>
            <a:off x="1482777" y="250827"/>
            <a:ext cx="10515600"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en-US" altLang="en-US" sz="4000" i="1" u="sng" dirty="0">
                <a:latin typeface="+mn-lt"/>
                <a:ea typeface="ＭＳ Ｐゴシック" panose="020B0600070205080204" pitchFamily="34" charset="-128"/>
              </a:rPr>
              <a:t>FINANCE Actual </a:t>
            </a:r>
            <a:r>
              <a:rPr lang="en-US" altLang="en-US" sz="4000" i="1" u="sng" dirty="0" err="1">
                <a:latin typeface="+mn-lt"/>
                <a:ea typeface="ＭＳ Ｐゴシック" panose="020B0600070205080204" pitchFamily="34" charset="-128"/>
              </a:rPr>
              <a:t>Comparables</a:t>
            </a:r>
            <a:endParaRPr lang="en-US" altLang="en-US" sz="4000" i="1" u="sng" dirty="0">
              <a:latin typeface="+mn-lt"/>
              <a:ea typeface="ＭＳ Ｐゴシック" panose="020B0600070205080204" pitchFamily="34" charset="-128"/>
            </a:endParaRPr>
          </a:p>
        </p:txBody>
      </p:sp>
      <p:sp>
        <p:nvSpPr>
          <p:cNvPr id="88067" name="Content Placeholder 2"/>
          <p:cNvSpPr>
            <a:spLocks noGrp="1"/>
          </p:cNvSpPr>
          <p:nvPr>
            <p:ph idx="1"/>
          </p:nvPr>
        </p:nvSpPr>
        <p:spPr bwMode="auto">
          <a:xfrm>
            <a:off x="1981200" y="1219201"/>
            <a:ext cx="82296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endParaRPr lang="en-US" altLang="en-US">
              <a:ea typeface="ＭＳ Ｐゴシック" panose="020B0600070205080204" pitchFamily="34" charset="-128"/>
            </a:endParaRPr>
          </a:p>
        </p:txBody>
      </p:sp>
      <p:sp>
        <p:nvSpPr>
          <p:cNvPr id="2" name="Footer Placeholder 1"/>
          <p:cNvSpPr>
            <a:spLocks noGrp="1"/>
          </p:cNvSpPr>
          <p:nvPr>
            <p:ph type="ftr" sz="quarter" idx="11"/>
          </p:nvPr>
        </p:nvSpPr>
        <p:spPr/>
        <p:txBody>
          <a:bodyPr/>
          <a:lstStyle/>
          <a:p>
            <a:r>
              <a:rPr lang="en-US"/>
              <a:t>SDSI Springboard Prorietary &amp; Confidential</a:t>
            </a:r>
            <a:endParaRPr lang="en-US" dirty="0"/>
          </a:p>
        </p:txBody>
      </p:sp>
    </p:spTree>
    <p:extLst>
      <p:ext uri="{BB962C8B-B14F-4D97-AF65-F5344CB8AC3E}">
        <p14:creationId xmlns:p14="http://schemas.microsoft.com/office/powerpoint/2010/main" val="32446798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4"/>
          <p:cNvSpPr txBox="1">
            <a:spLocks noChangeArrowheads="1"/>
          </p:cNvSpPr>
          <p:nvPr/>
        </p:nvSpPr>
        <p:spPr bwMode="auto">
          <a:xfrm>
            <a:off x="1485901" y="152401"/>
            <a:ext cx="234775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b="1" i="1">
                <a:solidFill>
                  <a:schemeClr val="tx1"/>
                </a:solidFill>
                <a:latin typeface="Arial" charset="0"/>
                <a:ea typeface="ＭＳ Ｐゴシック" charset="0"/>
              </a:defRPr>
            </a:lvl1pPr>
            <a:lvl2pPr marL="742950" indent="-285750" eaLnBrk="0" hangingPunct="0">
              <a:defRPr sz="1600" b="1" i="1">
                <a:solidFill>
                  <a:schemeClr val="tx1"/>
                </a:solidFill>
                <a:latin typeface="Arial" charset="0"/>
                <a:ea typeface="ＭＳ Ｐゴシック" charset="0"/>
              </a:defRPr>
            </a:lvl2pPr>
            <a:lvl3pPr marL="1143000" indent="-228600" eaLnBrk="0" hangingPunct="0">
              <a:defRPr sz="1600" b="1" i="1">
                <a:solidFill>
                  <a:schemeClr val="tx1"/>
                </a:solidFill>
                <a:latin typeface="Arial" charset="0"/>
                <a:ea typeface="ＭＳ Ｐゴシック" charset="0"/>
              </a:defRPr>
            </a:lvl3pPr>
            <a:lvl4pPr marL="1600200" indent="-228600" eaLnBrk="0" hangingPunct="0">
              <a:defRPr sz="1600" b="1" i="1">
                <a:solidFill>
                  <a:schemeClr val="tx1"/>
                </a:solidFill>
                <a:latin typeface="Arial" charset="0"/>
                <a:ea typeface="ＭＳ Ｐゴシック" charset="0"/>
              </a:defRPr>
            </a:lvl4pPr>
            <a:lvl5pPr marL="2057400" indent="-228600" eaLnBrk="0" hangingPunct="0">
              <a:defRPr sz="1600" b="1" i="1">
                <a:solidFill>
                  <a:schemeClr val="tx1"/>
                </a:solidFill>
                <a:latin typeface="Arial" charset="0"/>
                <a:ea typeface="ＭＳ Ｐゴシック" charset="0"/>
              </a:defRPr>
            </a:lvl5pPr>
            <a:lvl6pPr marL="2514600" indent="-228600" eaLnBrk="0" fontAlgn="base" hangingPunct="0">
              <a:spcBef>
                <a:spcPct val="0"/>
              </a:spcBef>
              <a:spcAft>
                <a:spcPct val="0"/>
              </a:spcAft>
              <a:defRPr sz="1600" b="1" i="1">
                <a:solidFill>
                  <a:schemeClr val="tx1"/>
                </a:solidFill>
                <a:latin typeface="Arial" charset="0"/>
                <a:ea typeface="ＭＳ Ｐゴシック" charset="0"/>
              </a:defRPr>
            </a:lvl6pPr>
            <a:lvl7pPr marL="2971800" indent="-228600" eaLnBrk="0" fontAlgn="base" hangingPunct="0">
              <a:spcBef>
                <a:spcPct val="0"/>
              </a:spcBef>
              <a:spcAft>
                <a:spcPct val="0"/>
              </a:spcAft>
              <a:defRPr sz="1600" b="1" i="1">
                <a:solidFill>
                  <a:schemeClr val="tx1"/>
                </a:solidFill>
                <a:latin typeface="Arial" charset="0"/>
                <a:ea typeface="ＭＳ Ｐゴシック" charset="0"/>
              </a:defRPr>
            </a:lvl7pPr>
            <a:lvl8pPr marL="3429000" indent="-228600" eaLnBrk="0" fontAlgn="base" hangingPunct="0">
              <a:spcBef>
                <a:spcPct val="0"/>
              </a:spcBef>
              <a:spcAft>
                <a:spcPct val="0"/>
              </a:spcAft>
              <a:defRPr sz="1600" b="1" i="1">
                <a:solidFill>
                  <a:schemeClr val="tx1"/>
                </a:solidFill>
                <a:latin typeface="Arial" charset="0"/>
                <a:ea typeface="ＭＳ Ｐゴシック" charset="0"/>
              </a:defRPr>
            </a:lvl8pPr>
            <a:lvl9pPr marL="3886200" indent="-228600" eaLnBrk="0" fontAlgn="base" hangingPunct="0">
              <a:spcBef>
                <a:spcPct val="0"/>
              </a:spcBef>
              <a:spcAft>
                <a:spcPct val="0"/>
              </a:spcAft>
              <a:defRPr sz="1600" b="1" i="1">
                <a:solidFill>
                  <a:schemeClr val="tx1"/>
                </a:solidFill>
                <a:latin typeface="Arial" charset="0"/>
                <a:ea typeface="ＭＳ Ｐゴシック" charset="0"/>
              </a:defRPr>
            </a:lvl9pPr>
          </a:lstStyle>
          <a:p>
            <a:pPr eaLnBrk="1" hangingPunct="1">
              <a:defRPr/>
            </a:pPr>
            <a:r>
              <a:rPr lang="en-US" sz="4000" b="0" u="sng" dirty="0">
                <a:latin typeface="+mn-lt"/>
              </a:rPr>
              <a:t>IP DETAILS</a:t>
            </a:r>
          </a:p>
        </p:txBody>
      </p:sp>
      <p:sp>
        <p:nvSpPr>
          <p:cNvPr id="2" name="Footer Placeholder 1"/>
          <p:cNvSpPr>
            <a:spLocks noGrp="1"/>
          </p:cNvSpPr>
          <p:nvPr>
            <p:ph type="ftr" sz="quarter" idx="11"/>
          </p:nvPr>
        </p:nvSpPr>
        <p:spPr/>
        <p:txBody>
          <a:bodyPr/>
          <a:lstStyle/>
          <a:p>
            <a:r>
              <a:rPr lang="en-US"/>
              <a:t>SDSI Springboard Prorietary &amp; Confidential</a:t>
            </a:r>
            <a:endParaRPr lang="en-US" dirty="0"/>
          </a:p>
        </p:txBody>
      </p:sp>
    </p:spTree>
    <p:extLst>
      <p:ext uri="{BB962C8B-B14F-4D97-AF65-F5344CB8AC3E}">
        <p14:creationId xmlns:p14="http://schemas.microsoft.com/office/powerpoint/2010/main" val="12156042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4"/>
          <p:cNvSpPr txBox="1">
            <a:spLocks noChangeArrowheads="1"/>
          </p:cNvSpPr>
          <p:nvPr/>
        </p:nvSpPr>
        <p:spPr bwMode="auto">
          <a:xfrm>
            <a:off x="1475014" y="146958"/>
            <a:ext cx="488755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b="1" i="1">
                <a:solidFill>
                  <a:schemeClr val="tx1"/>
                </a:solidFill>
                <a:latin typeface="Arial" charset="0"/>
                <a:ea typeface="ＭＳ Ｐゴシック" charset="0"/>
              </a:defRPr>
            </a:lvl1pPr>
            <a:lvl2pPr marL="742950" indent="-285750" eaLnBrk="0" hangingPunct="0">
              <a:defRPr sz="1600" b="1" i="1">
                <a:solidFill>
                  <a:schemeClr val="tx1"/>
                </a:solidFill>
                <a:latin typeface="Arial" charset="0"/>
                <a:ea typeface="ＭＳ Ｐゴシック" charset="0"/>
              </a:defRPr>
            </a:lvl2pPr>
            <a:lvl3pPr marL="1143000" indent="-228600" eaLnBrk="0" hangingPunct="0">
              <a:defRPr sz="1600" b="1" i="1">
                <a:solidFill>
                  <a:schemeClr val="tx1"/>
                </a:solidFill>
                <a:latin typeface="Arial" charset="0"/>
                <a:ea typeface="ＭＳ Ｐゴシック" charset="0"/>
              </a:defRPr>
            </a:lvl3pPr>
            <a:lvl4pPr marL="1600200" indent="-228600" eaLnBrk="0" hangingPunct="0">
              <a:defRPr sz="1600" b="1" i="1">
                <a:solidFill>
                  <a:schemeClr val="tx1"/>
                </a:solidFill>
                <a:latin typeface="Arial" charset="0"/>
                <a:ea typeface="ＭＳ Ｐゴシック" charset="0"/>
              </a:defRPr>
            </a:lvl4pPr>
            <a:lvl5pPr marL="2057400" indent="-228600" eaLnBrk="0" hangingPunct="0">
              <a:defRPr sz="1600" b="1" i="1">
                <a:solidFill>
                  <a:schemeClr val="tx1"/>
                </a:solidFill>
                <a:latin typeface="Arial" charset="0"/>
                <a:ea typeface="ＭＳ Ｐゴシック" charset="0"/>
              </a:defRPr>
            </a:lvl5pPr>
            <a:lvl6pPr marL="2514600" indent="-228600" eaLnBrk="0" fontAlgn="base" hangingPunct="0">
              <a:spcBef>
                <a:spcPct val="0"/>
              </a:spcBef>
              <a:spcAft>
                <a:spcPct val="0"/>
              </a:spcAft>
              <a:defRPr sz="1600" b="1" i="1">
                <a:solidFill>
                  <a:schemeClr val="tx1"/>
                </a:solidFill>
                <a:latin typeface="Arial" charset="0"/>
                <a:ea typeface="ＭＳ Ｐゴシック" charset="0"/>
              </a:defRPr>
            </a:lvl6pPr>
            <a:lvl7pPr marL="2971800" indent="-228600" eaLnBrk="0" fontAlgn="base" hangingPunct="0">
              <a:spcBef>
                <a:spcPct val="0"/>
              </a:spcBef>
              <a:spcAft>
                <a:spcPct val="0"/>
              </a:spcAft>
              <a:defRPr sz="1600" b="1" i="1">
                <a:solidFill>
                  <a:schemeClr val="tx1"/>
                </a:solidFill>
                <a:latin typeface="Arial" charset="0"/>
                <a:ea typeface="ＭＳ Ｐゴシック" charset="0"/>
              </a:defRPr>
            </a:lvl7pPr>
            <a:lvl8pPr marL="3429000" indent="-228600" eaLnBrk="0" fontAlgn="base" hangingPunct="0">
              <a:spcBef>
                <a:spcPct val="0"/>
              </a:spcBef>
              <a:spcAft>
                <a:spcPct val="0"/>
              </a:spcAft>
              <a:defRPr sz="1600" b="1" i="1">
                <a:solidFill>
                  <a:schemeClr val="tx1"/>
                </a:solidFill>
                <a:latin typeface="Arial" charset="0"/>
                <a:ea typeface="ＭＳ Ｐゴシック" charset="0"/>
              </a:defRPr>
            </a:lvl8pPr>
            <a:lvl9pPr marL="3886200" indent="-228600" eaLnBrk="0" fontAlgn="base" hangingPunct="0">
              <a:spcBef>
                <a:spcPct val="0"/>
              </a:spcBef>
              <a:spcAft>
                <a:spcPct val="0"/>
              </a:spcAft>
              <a:defRPr sz="1600" b="1" i="1">
                <a:solidFill>
                  <a:schemeClr val="tx1"/>
                </a:solidFill>
                <a:latin typeface="Arial" charset="0"/>
                <a:ea typeface="ＭＳ Ｐゴシック" charset="0"/>
              </a:defRPr>
            </a:lvl9pPr>
          </a:lstStyle>
          <a:p>
            <a:pPr eaLnBrk="1" hangingPunct="1">
              <a:defRPr/>
            </a:pPr>
            <a:r>
              <a:rPr lang="en-US" sz="4000" b="0" u="sng" dirty="0">
                <a:latin typeface="+mn-lt"/>
              </a:rPr>
              <a:t>TECHNOLOGY DETAILS</a:t>
            </a:r>
          </a:p>
        </p:txBody>
      </p:sp>
      <p:sp>
        <p:nvSpPr>
          <p:cNvPr id="2" name="Footer Placeholder 1"/>
          <p:cNvSpPr>
            <a:spLocks noGrp="1"/>
          </p:cNvSpPr>
          <p:nvPr>
            <p:ph type="ftr" sz="quarter" idx="11"/>
          </p:nvPr>
        </p:nvSpPr>
        <p:spPr/>
        <p:txBody>
          <a:bodyPr/>
          <a:lstStyle/>
          <a:p>
            <a:r>
              <a:rPr lang="en-US"/>
              <a:t>SDSI Springboard Prorietary &amp; Confidential</a:t>
            </a:r>
            <a:endParaRPr lang="en-US" dirty="0"/>
          </a:p>
        </p:txBody>
      </p:sp>
    </p:spTree>
    <p:extLst>
      <p:ext uri="{BB962C8B-B14F-4D97-AF65-F5344CB8AC3E}">
        <p14:creationId xmlns:p14="http://schemas.microsoft.com/office/powerpoint/2010/main" val="20171422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1409700" y="114301"/>
            <a:ext cx="399205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b="1" i="1">
                <a:solidFill>
                  <a:schemeClr val="tx1"/>
                </a:solidFill>
                <a:latin typeface="Arial" charset="0"/>
                <a:ea typeface="ＭＳ Ｐゴシック" charset="0"/>
              </a:defRPr>
            </a:lvl1pPr>
            <a:lvl2pPr marL="742950" indent="-285750" eaLnBrk="0" hangingPunct="0">
              <a:defRPr sz="1600" b="1" i="1">
                <a:solidFill>
                  <a:schemeClr val="tx1"/>
                </a:solidFill>
                <a:latin typeface="Arial" charset="0"/>
                <a:ea typeface="ＭＳ Ｐゴシック" charset="0"/>
              </a:defRPr>
            </a:lvl2pPr>
            <a:lvl3pPr marL="1143000" indent="-228600" eaLnBrk="0" hangingPunct="0">
              <a:defRPr sz="1600" b="1" i="1">
                <a:solidFill>
                  <a:schemeClr val="tx1"/>
                </a:solidFill>
                <a:latin typeface="Arial" charset="0"/>
                <a:ea typeface="ＭＳ Ｐゴシック" charset="0"/>
              </a:defRPr>
            </a:lvl3pPr>
            <a:lvl4pPr marL="1600200" indent="-228600" eaLnBrk="0" hangingPunct="0">
              <a:defRPr sz="1600" b="1" i="1">
                <a:solidFill>
                  <a:schemeClr val="tx1"/>
                </a:solidFill>
                <a:latin typeface="Arial" charset="0"/>
                <a:ea typeface="ＭＳ Ｐゴシック" charset="0"/>
              </a:defRPr>
            </a:lvl4pPr>
            <a:lvl5pPr marL="2057400" indent="-228600" eaLnBrk="0" hangingPunct="0">
              <a:defRPr sz="1600" b="1" i="1">
                <a:solidFill>
                  <a:schemeClr val="tx1"/>
                </a:solidFill>
                <a:latin typeface="Arial" charset="0"/>
                <a:ea typeface="ＭＳ Ｐゴシック" charset="0"/>
              </a:defRPr>
            </a:lvl5pPr>
            <a:lvl6pPr marL="2514600" indent="-228600" eaLnBrk="0" fontAlgn="base" hangingPunct="0">
              <a:spcBef>
                <a:spcPct val="0"/>
              </a:spcBef>
              <a:spcAft>
                <a:spcPct val="0"/>
              </a:spcAft>
              <a:defRPr sz="1600" b="1" i="1">
                <a:solidFill>
                  <a:schemeClr val="tx1"/>
                </a:solidFill>
                <a:latin typeface="Arial" charset="0"/>
                <a:ea typeface="ＭＳ Ｐゴシック" charset="0"/>
              </a:defRPr>
            </a:lvl6pPr>
            <a:lvl7pPr marL="2971800" indent="-228600" eaLnBrk="0" fontAlgn="base" hangingPunct="0">
              <a:spcBef>
                <a:spcPct val="0"/>
              </a:spcBef>
              <a:spcAft>
                <a:spcPct val="0"/>
              </a:spcAft>
              <a:defRPr sz="1600" b="1" i="1">
                <a:solidFill>
                  <a:schemeClr val="tx1"/>
                </a:solidFill>
                <a:latin typeface="Arial" charset="0"/>
                <a:ea typeface="ＭＳ Ｐゴシック" charset="0"/>
              </a:defRPr>
            </a:lvl7pPr>
            <a:lvl8pPr marL="3429000" indent="-228600" eaLnBrk="0" fontAlgn="base" hangingPunct="0">
              <a:spcBef>
                <a:spcPct val="0"/>
              </a:spcBef>
              <a:spcAft>
                <a:spcPct val="0"/>
              </a:spcAft>
              <a:defRPr sz="1600" b="1" i="1">
                <a:solidFill>
                  <a:schemeClr val="tx1"/>
                </a:solidFill>
                <a:latin typeface="Arial" charset="0"/>
                <a:ea typeface="ＭＳ Ｐゴシック" charset="0"/>
              </a:defRPr>
            </a:lvl8pPr>
            <a:lvl9pPr marL="3886200" indent="-228600" eaLnBrk="0" fontAlgn="base" hangingPunct="0">
              <a:spcBef>
                <a:spcPct val="0"/>
              </a:spcBef>
              <a:spcAft>
                <a:spcPct val="0"/>
              </a:spcAft>
              <a:defRPr sz="1600" b="1" i="1">
                <a:solidFill>
                  <a:schemeClr val="tx1"/>
                </a:solidFill>
                <a:latin typeface="Arial" charset="0"/>
                <a:ea typeface="ＭＳ Ｐゴシック" charset="0"/>
              </a:defRPr>
            </a:lvl9pPr>
          </a:lstStyle>
          <a:p>
            <a:pPr eaLnBrk="1" hangingPunct="1">
              <a:defRPr/>
            </a:pPr>
            <a:r>
              <a:rPr lang="en-US" sz="4000" b="0" u="sng" dirty="0">
                <a:latin typeface="+mn-lt"/>
              </a:rPr>
              <a:t>PRODUCT DETAILS</a:t>
            </a:r>
          </a:p>
        </p:txBody>
      </p:sp>
      <p:sp>
        <p:nvSpPr>
          <p:cNvPr id="2" name="Footer Placeholder 1"/>
          <p:cNvSpPr>
            <a:spLocks noGrp="1"/>
          </p:cNvSpPr>
          <p:nvPr>
            <p:ph type="ftr" sz="quarter" idx="11"/>
          </p:nvPr>
        </p:nvSpPr>
        <p:spPr/>
        <p:txBody>
          <a:bodyPr/>
          <a:lstStyle/>
          <a:p>
            <a:r>
              <a:rPr lang="en-US"/>
              <a:t>SDSI Springboard Prorietary &amp; Confidential</a:t>
            </a:r>
            <a:endParaRPr lang="en-US" dirty="0"/>
          </a:p>
        </p:txBody>
      </p:sp>
    </p:spTree>
    <p:extLst>
      <p:ext uri="{BB962C8B-B14F-4D97-AF65-F5344CB8AC3E}">
        <p14:creationId xmlns:p14="http://schemas.microsoft.com/office/powerpoint/2010/main" val="3201001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1562189" y="784086"/>
            <a:ext cx="10015330" cy="60074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marL="228600" indent="-228600" eaLnBrk="0" hangingPunct="0">
              <a:tabLst>
                <a:tab pos="228600" algn="l"/>
              </a:tabLst>
              <a:defRPr sz="1600" b="1" i="1">
                <a:solidFill>
                  <a:schemeClr val="tx1"/>
                </a:solidFill>
                <a:latin typeface="Arial" pitchFamily="34" charset="0"/>
                <a:ea typeface="ＭＳ Ｐゴシック" pitchFamily="34" charset="-128"/>
              </a:defRPr>
            </a:lvl1pPr>
            <a:lvl2pPr marL="742950" indent="-285750" eaLnBrk="0" hangingPunct="0">
              <a:tabLst>
                <a:tab pos="228600" algn="l"/>
              </a:tabLst>
              <a:defRPr sz="1600" b="1" i="1">
                <a:solidFill>
                  <a:schemeClr val="tx1"/>
                </a:solidFill>
                <a:latin typeface="Arial" pitchFamily="34" charset="0"/>
                <a:ea typeface="ＭＳ Ｐゴシック" pitchFamily="34" charset="-128"/>
              </a:defRPr>
            </a:lvl2pPr>
            <a:lvl3pPr marL="1143000" indent="-228600" eaLnBrk="0" hangingPunct="0">
              <a:tabLst>
                <a:tab pos="228600" algn="l"/>
              </a:tabLst>
              <a:defRPr sz="1600" b="1" i="1">
                <a:solidFill>
                  <a:schemeClr val="tx1"/>
                </a:solidFill>
                <a:latin typeface="Arial" pitchFamily="34" charset="0"/>
                <a:ea typeface="ＭＳ Ｐゴシック" pitchFamily="34" charset="-128"/>
              </a:defRPr>
            </a:lvl3pPr>
            <a:lvl4pPr marL="1600200" indent="-228600" eaLnBrk="0" hangingPunct="0">
              <a:tabLst>
                <a:tab pos="228600" algn="l"/>
              </a:tabLst>
              <a:defRPr sz="1600" b="1" i="1">
                <a:solidFill>
                  <a:schemeClr val="tx1"/>
                </a:solidFill>
                <a:latin typeface="Arial" pitchFamily="34" charset="0"/>
                <a:ea typeface="ＭＳ Ｐゴシック" pitchFamily="34" charset="-128"/>
              </a:defRPr>
            </a:lvl4pPr>
            <a:lvl5pPr marL="2057400" indent="-228600" eaLnBrk="0" hangingPunct="0">
              <a:tabLst>
                <a:tab pos="228600" algn="l"/>
              </a:tabLst>
              <a:defRPr sz="1600" b="1"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tabLst>
                <a:tab pos="228600" algn="l"/>
              </a:tabLst>
              <a:defRPr sz="1600" b="1"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tabLst>
                <a:tab pos="228600" algn="l"/>
              </a:tabLst>
              <a:defRPr sz="1600" b="1"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tabLst>
                <a:tab pos="228600" algn="l"/>
              </a:tabLst>
              <a:defRPr sz="1600" b="1"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tabLst>
                <a:tab pos="228600" algn="l"/>
              </a:tabLst>
              <a:defRPr sz="1600" b="1" i="1">
                <a:solidFill>
                  <a:schemeClr val="tx1"/>
                </a:solidFill>
                <a:latin typeface="Arial" pitchFamily="34" charset="0"/>
                <a:ea typeface="ＭＳ Ｐゴシック" pitchFamily="34" charset="-128"/>
              </a:defRPr>
            </a:lvl9pPr>
          </a:lstStyle>
          <a:p>
            <a:pPr eaLnBrk="1" hangingPunct="1">
              <a:lnSpc>
                <a:spcPct val="114000"/>
              </a:lnSpc>
              <a:spcAft>
                <a:spcPts val="600"/>
              </a:spcAft>
              <a:buFont typeface="Arial" pitchFamily="34" charset="0"/>
              <a:buChar char="•"/>
              <a:defRPr/>
            </a:pPr>
            <a:r>
              <a:rPr lang="en-US" altLang="en-US" sz="1800" b="0" i="0" dirty="0">
                <a:latin typeface="+mn-lt"/>
              </a:rPr>
              <a:t>15 minutes is the target presentation time. Any more and investors will question your ability to get to the point in running the venture.</a:t>
            </a:r>
          </a:p>
          <a:p>
            <a:pPr eaLnBrk="1" hangingPunct="1">
              <a:lnSpc>
                <a:spcPct val="114000"/>
              </a:lnSpc>
              <a:spcAft>
                <a:spcPts val="600"/>
              </a:spcAft>
              <a:buFont typeface="Arial" pitchFamily="34" charset="0"/>
              <a:buChar char="•"/>
              <a:defRPr/>
            </a:pPr>
            <a:r>
              <a:rPr lang="en-US" altLang="en-US" sz="1800" b="0" i="0" dirty="0">
                <a:latin typeface="+mn-lt"/>
              </a:rPr>
              <a:t>You can have more than 15 slides, just don’t spend much time speaking to many of them, they can come back later during Q&amp;A.</a:t>
            </a:r>
          </a:p>
          <a:p>
            <a:pPr eaLnBrk="1" hangingPunct="1">
              <a:lnSpc>
                <a:spcPct val="114000"/>
              </a:lnSpc>
              <a:spcAft>
                <a:spcPts val="600"/>
              </a:spcAft>
              <a:buFont typeface="Arial" pitchFamily="34" charset="0"/>
              <a:buChar char="•"/>
              <a:defRPr/>
            </a:pPr>
            <a:r>
              <a:rPr lang="en-US" altLang="en-US" sz="1800" b="0" i="0" dirty="0">
                <a:latin typeface="+mn-lt"/>
              </a:rPr>
              <a:t>Do not read from your slides, maintain eye contact with audience.</a:t>
            </a:r>
          </a:p>
          <a:p>
            <a:pPr marL="231775" indent="-231775">
              <a:lnSpc>
                <a:spcPct val="114000"/>
              </a:lnSpc>
              <a:buFont typeface="Arial" panose="020B0604020202020204" pitchFamily="34" charset="0"/>
              <a:buChar char="•"/>
              <a:tabLst>
                <a:tab pos="231775" algn="l"/>
              </a:tabLst>
              <a:defRPr/>
            </a:pPr>
            <a:r>
              <a:rPr lang="en-US" sz="1800" b="0" i="0" dirty="0">
                <a:latin typeface="+mn-lt"/>
              </a:rPr>
              <a:t>Remember YOU are the only one with the script, so if you forget something, or get it out of order, YOU ARE THE ONLY ONE WHO KNOWS UNLESS YOU REACT, JUST MOVE ON.</a:t>
            </a:r>
          </a:p>
          <a:p>
            <a:pPr marL="231775" indent="-231775">
              <a:lnSpc>
                <a:spcPct val="114000"/>
              </a:lnSpc>
              <a:buFont typeface="Arial" panose="020B0604020202020204" pitchFamily="34" charset="0"/>
              <a:buChar char="•"/>
              <a:tabLst>
                <a:tab pos="174625" algn="l"/>
              </a:tabLst>
              <a:defRPr/>
            </a:pPr>
            <a:r>
              <a:rPr lang="en-US" sz="1800" b="0" i="0" dirty="0">
                <a:latin typeface="+mn-lt"/>
              </a:rPr>
              <a:t>Don’t think out loud, frame your sentences before you speak.  </a:t>
            </a:r>
          </a:p>
          <a:p>
            <a:pPr marL="231775" indent="-231775">
              <a:lnSpc>
                <a:spcPct val="114000"/>
              </a:lnSpc>
              <a:buFont typeface="Arial" panose="020B0604020202020204" pitchFamily="34" charset="0"/>
              <a:buChar char="•"/>
              <a:tabLst>
                <a:tab pos="174625" algn="l"/>
              </a:tabLst>
              <a:defRPr/>
            </a:pPr>
            <a:r>
              <a:rPr lang="en-US" sz="1800" b="0" i="0" dirty="0">
                <a:latin typeface="+mn-lt"/>
              </a:rPr>
              <a:t>Uhm, is not a word we should use ever.</a:t>
            </a:r>
          </a:p>
          <a:p>
            <a:pPr marL="231775" indent="-231775">
              <a:lnSpc>
                <a:spcPct val="114000"/>
              </a:lnSpc>
              <a:buFont typeface="Arial" panose="020B0604020202020204" pitchFamily="34" charset="0"/>
              <a:buChar char="•"/>
              <a:tabLst>
                <a:tab pos="174625" algn="l"/>
              </a:tabLst>
              <a:defRPr/>
            </a:pPr>
            <a:r>
              <a:rPr lang="en-US" sz="1800" b="0" i="0" dirty="0">
                <a:latin typeface="+mn-lt"/>
              </a:rPr>
              <a:t>Pauses between thoughts and sentences are NORMAL, and gives your audience the chance to digest and understand what you are saying.</a:t>
            </a:r>
          </a:p>
          <a:p>
            <a:pPr marL="231775" indent="-231775">
              <a:lnSpc>
                <a:spcPct val="114000"/>
              </a:lnSpc>
              <a:buFont typeface="Arial" panose="020B0604020202020204" pitchFamily="34" charset="0"/>
              <a:buChar char="•"/>
              <a:tabLst>
                <a:tab pos="174625" algn="l"/>
              </a:tabLst>
              <a:defRPr/>
            </a:pPr>
            <a:r>
              <a:rPr lang="en-US" sz="1800" b="0" i="0" dirty="0">
                <a:latin typeface="+mn-lt"/>
              </a:rPr>
              <a:t>You need to breathe when you are speaking, so don’t be afraid to end a sentence vs. using AND and keep talking trying to OVER EXPLAIN something. </a:t>
            </a:r>
          </a:p>
          <a:p>
            <a:pPr marL="231775" indent="-231775">
              <a:lnSpc>
                <a:spcPct val="114000"/>
              </a:lnSpc>
              <a:buFont typeface="Arial" panose="020B0604020202020204" pitchFamily="34" charset="0"/>
              <a:buChar char="•"/>
              <a:tabLst>
                <a:tab pos="174625" algn="l"/>
              </a:tabLst>
              <a:defRPr/>
            </a:pPr>
            <a:r>
              <a:rPr lang="en-US" sz="1800" b="0" i="0" dirty="0">
                <a:latin typeface="+mn-lt"/>
              </a:rPr>
              <a:t>Monotone speaking is the best way to instill a lack of confidence in you and cause your audience to turn you off and start working on their mobile devices.</a:t>
            </a:r>
          </a:p>
          <a:p>
            <a:pPr marL="231775" indent="-231775">
              <a:lnSpc>
                <a:spcPct val="114000"/>
              </a:lnSpc>
              <a:buFont typeface="Arial" panose="020B0604020202020204" pitchFamily="34" charset="0"/>
              <a:buChar char="•"/>
              <a:tabLst>
                <a:tab pos="174625" algn="l"/>
              </a:tabLst>
              <a:defRPr/>
            </a:pPr>
            <a:r>
              <a:rPr lang="en-US" altLang="en-US" sz="1800" b="0" i="0" dirty="0">
                <a:latin typeface="+mn-lt"/>
              </a:rPr>
              <a:t>Get to the point on every slide while presenting.</a:t>
            </a:r>
          </a:p>
          <a:p>
            <a:pPr marL="231775" indent="-231775">
              <a:lnSpc>
                <a:spcPct val="114000"/>
              </a:lnSpc>
              <a:buFont typeface="Arial" panose="020B0604020202020204" pitchFamily="34" charset="0"/>
              <a:buChar char="•"/>
              <a:tabLst>
                <a:tab pos="174625" algn="l"/>
              </a:tabLst>
              <a:defRPr/>
            </a:pPr>
            <a:r>
              <a:rPr lang="en-US" sz="1800" b="0" i="0" dirty="0">
                <a:latin typeface="+mn-lt"/>
              </a:rPr>
              <a:t>Figure out what the most important thoughts or bullet points are, use voice inflections to emphasize key word</a:t>
            </a:r>
            <a:r>
              <a:rPr lang="en-US" sz="1800" b="0" dirty="0">
                <a:latin typeface="+mn-lt"/>
              </a:rPr>
              <a:t>s </a:t>
            </a:r>
            <a:r>
              <a:rPr lang="en-US" sz="1800" b="0" i="0" dirty="0">
                <a:latin typeface="+mn-lt"/>
              </a:rPr>
              <a:t>or thoughts, </a:t>
            </a:r>
            <a:r>
              <a:rPr lang="en-US" sz="1800" b="0" dirty="0">
                <a:latin typeface="+mn-lt"/>
              </a:rPr>
              <a:t>make it natural to you or it does not work.</a:t>
            </a:r>
          </a:p>
        </p:txBody>
      </p:sp>
      <p:sp>
        <p:nvSpPr>
          <p:cNvPr id="2" name="TextBox 1"/>
          <p:cNvSpPr txBox="1"/>
          <p:nvPr/>
        </p:nvSpPr>
        <p:spPr>
          <a:xfrm>
            <a:off x="1562189" y="-3313"/>
            <a:ext cx="4512454" cy="707886"/>
          </a:xfrm>
          <a:prstGeom prst="rect">
            <a:avLst/>
          </a:prstGeom>
          <a:noFill/>
        </p:spPr>
        <p:txBody>
          <a:bodyPr wrap="none">
            <a:spAutoFit/>
          </a:bodyPr>
          <a:lstStyle/>
          <a:p>
            <a:pPr eaLnBrk="1" hangingPunct="1">
              <a:defRPr/>
            </a:pPr>
            <a:r>
              <a:rPr lang="en-US" altLang="en-US" sz="4000" i="1" u="sng" cap="all" dirty="0"/>
              <a:t>Tips to presenting</a:t>
            </a:r>
          </a:p>
        </p:txBody>
      </p:sp>
      <p:sp>
        <p:nvSpPr>
          <p:cNvPr id="3" name="Footer Placeholder 2"/>
          <p:cNvSpPr>
            <a:spLocks noGrp="1"/>
          </p:cNvSpPr>
          <p:nvPr>
            <p:ph type="ftr" sz="quarter" idx="11"/>
          </p:nvPr>
        </p:nvSpPr>
        <p:spPr/>
        <p:txBody>
          <a:bodyPr/>
          <a:lstStyle/>
          <a:p>
            <a:r>
              <a:rPr lang="en-US"/>
              <a:t>SDSI Springboard Prorietary &amp; Confidential</a:t>
            </a:r>
            <a:endParaRPr lang="en-US" dirty="0"/>
          </a:p>
        </p:txBody>
      </p:sp>
    </p:spTree>
    <p:extLst>
      <p:ext uri="{BB962C8B-B14F-4D97-AF65-F5344CB8AC3E}">
        <p14:creationId xmlns:p14="http://schemas.microsoft.com/office/powerpoint/2010/main" val="342623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1527313" y="930966"/>
            <a:ext cx="10055087" cy="58253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28600" indent="-228600">
              <a:defRPr sz="1600" b="1" i="1">
                <a:solidFill>
                  <a:schemeClr val="tx1"/>
                </a:solidFill>
                <a:latin typeface="Arial" panose="020B0604020202020204" pitchFamily="34" charset="0"/>
                <a:ea typeface="ＭＳ Ｐゴシック" panose="020B0600070205080204" pitchFamily="34" charset="-128"/>
              </a:defRPr>
            </a:lvl1pPr>
            <a:lvl2pPr marL="742950" indent="-285750">
              <a:defRPr sz="1600" b="1" i="1">
                <a:solidFill>
                  <a:schemeClr val="tx1"/>
                </a:solidFill>
                <a:latin typeface="Arial" panose="020B0604020202020204" pitchFamily="34" charset="0"/>
                <a:ea typeface="ＭＳ Ｐゴシック" panose="020B0600070205080204" pitchFamily="34" charset="-128"/>
              </a:defRPr>
            </a:lvl2pPr>
            <a:lvl3pPr marL="1143000" indent="-228600">
              <a:defRPr sz="1600" b="1" i="1">
                <a:solidFill>
                  <a:schemeClr val="tx1"/>
                </a:solidFill>
                <a:latin typeface="Arial" panose="020B0604020202020204" pitchFamily="34" charset="0"/>
                <a:ea typeface="ＭＳ Ｐゴシック" panose="020B0600070205080204" pitchFamily="34" charset="-128"/>
              </a:defRPr>
            </a:lvl3pPr>
            <a:lvl4pPr marL="1600200" indent="-228600">
              <a:defRPr sz="1600" b="1" i="1">
                <a:solidFill>
                  <a:schemeClr val="tx1"/>
                </a:solidFill>
                <a:latin typeface="Arial" panose="020B0604020202020204" pitchFamily="34" charset="0"/>
                <a:ea typeface="ＭＳ Ｐゴシック" panose="020B0600070205080204" pitchFamily="34" charset="-128"/>
              </a:defRPr>
            </a:lvl4pPr>
            <a:lvl5pPr marL="2057400" indent="-228600">
              <a:defRPr sz="1600" b="1"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9pPr>
          </a:lstStyle>
          <a:p>
            <a:pPr indent="-457200" eaLnBrk="1" hangingPunct="1">
              <a:lnSpc>
                <a:spcPct val="125000"/>
              </a:lnSpc>
            </a:pPr>
            <a:r>
              <a:rPr lang="en-US" altLang="en-US" sz="2000" i="0" dirty="0"/>
              <a:t>This template serves as an example; modify as appropriate to make sure your company’s story is represented effectively. </a:t>
            </a:r>
          </a:p>
          <a:p>
            <a:pPr eaLnBrk="1" hangingPunct="1">
              <a:lnSpc>
                <a:spcPct val="125000"/>
              </a:lnSpc>
              <a:buFont typeface="Arial" panose="020B0604020202020204" pitchFamily="34" charset="0"/>
              <a:buChar char="•"/>
            </a:pPr>
            <a:r>
              <a:rPr lang="en-US" altLang="en-US" sz="2000" b="0" i="0" dirty="0"/>
              <a:t>The purpose and process of completing this template is to help you understand the nuances of your business that investors expect to see, however this template </a:t>
            </a:r>
            <a:r>
              <a:rPr lang="en-US" altLang="en-US" sz="2000" b="0" dirty="0"/>
              <a:t>should not </a:t>
            </a:r>
            <a:r>
              <a:rPr lang="en-US" altLang="en-US" sz="2000" b="0" i="0" dirty="0"/>
              <a:t>be translated directly into a visual presentation.</a:t>
            </a:r>
          </a:p>
          <a:p>
            <a:pPr eaLnBrk="1" hangingPunct="1">
              <a:lnSpc>
                <a:spcPct val="125000"/>
              </a:lnSpc>
              <a:buFont typeface="Arial" panose="020B0604020202020204" pitchFamily="34" charset="0"/>
              <a:buChar char="•"/>
            </a:pPr>
            <a:r>
              <a:rPr lang="en-US" altLang="en-US" sz="2000" i="0" dirty="0"/>
              <a:t>There are explanatory notes for most slides – please see notes section or use notes view in power point.</a:t>
            </a:r>
          </a:p>
          <a:p>
            <a:pPr eaLnBrk="1" hangingPunct="1">
              <a:lnSpc>
                <a:spcPct val="125000"/>
              </a:lnSpc>
              <a:buFont typeface="Arial" panose="020B0604020202020204" pitchFamily="34" charset="0"/>
              <a:buChar char="•"/>
            </a:pPr>
            <a:r>
              <a:rPr lang="en-US" altLang="en-US" sz="2000" b="0" i="0" dirty="0"/>
              <a:t>Prepare back up (BU) slides for use during the Q&amp;A. This tells investors that you are resourceful enough to anticipate their questions and have answers.</a:t>
            </a:r>
          </a:p>
          <a:p>
            <a:pPr eaLnBrk="1" hangingPunct="1">
              <a:lnSpc>
                <a:spcPct val="125000"/>
              </a:lnSpc>
              <a:buFont typeface="Arial" panose="020B0604020202020204" pitchFamily="34" charset="0"/>
              <a:buChar char="•"/>
            </a:pPr>
            <a:r>
              <a:rPr lang="en-US" altLang="en-US" sz="2000" b="0" i="0" dirty="0"/>
              <a:t>Using your BU slides effectively is a practiced art.</a:t>
            </a:r>
          </a:p>
          <a:p>
            <a:pPr eaLnBrk="1" hangingPunct="1">
              <a:lnSpc>
                <a:spcPct val="125000"/>
              </a:lnSpc>
              <a:buFont typeface="Arial" panose="020B0604020202020204" pitchFamily="34" charset="0"/>
              <a:buChar char="•"/>
            </a:pPr>
            <a:r>
              <a:rPr lang="en-US" altLang="en-US" sz="2000" b="0" i="0" dirty="0"/>
              <a:t>Pictures and graphics are often more effective than words</a:t>
            </a:r>
          </a:p>
          <a:p>
            <a:pPr eaLnBrk="1" hangingPunct="1">
              <a:lnSpc>
                <a:spcPct val="125000"/>
              </a:lnSpc>
              <a:buFont typeface="Arial" panose="020B0604020202020204" pitchFamily="34" charset="0"/>
              <a:buChar char="•"/>
            </a:pPr>
            <a:r>
              <a:rPr lang="en-US" altLang="en-US" sz="2000" b="0" i="0" dirty="0"/>
              <a:t>Animation seldom works, sometimes videos work</a:t>
            </a:r>
          </a:p>
          <a:p>
            <a:pPr eaLnBrk="1" hangingPunct="1">
              <a:lnSpc>
                <a:spcPct val="125000"/>
              </a:lnSpc>
              <a:buFont typeface="Arial" panose="020B0604020202020204" pitchFamily="34" charset="0"/>
              <a:buChar char="•"/>
            </a:pPr>
            <a:r>
              <a:rPr lang="en-US" altLang="en-US" sz="2000" b="0" i="0" dirty="0"/>
              <a:t>Avoid narrative on the slides when possible, use bullet points</a:t>
            </a:r>
          </a:p>
          <a:p>
            <a:pPr eaLnBrk="1" hangingPunct="1">
              <a:lnSpc>
                <a:spcPct val="125000"/>
              </a:lnSpc>
              <a:buFontTx/>
              <a:buChar char="•"/>
            </a:pPr>
            <a:r>
              <a:rPr lang="en-US" altLang="en-US" sz="2000" b="0" i="0" dirty="0"/>
              <a:t>This template includes the SDSI branding - use Slide Master to create your own branding</a:t>
            </a:r>
            <a:endParaRPr lang="en-US" altLang="en-US" sz="2000" dirty="0"/>
          </a:p>
        </p:txBody>
      </p:sp>
      <p:sp>
        <p:nvSpPr>
          <p:cNvPr id="2" name="TextBox 1"/>
          <p:cNvSpPr txBox="1"/>
          <p:nvPr/>
        </p:nvSpPr>
        <p:spPr>
          <a:xfrm>
            <a:off x="1421296" y="0"/>
            <a:ext cx="8229600" cy="708025"/>
          </a:xfrm>
          <a:prstGeom prst="rect">
            <a:avLst/>
          </a:prstGeom>
          <a:noFill/>
        </p:spPr>
        <p:txBody>
          <a:bodyPr>
            <a:spAutoFit/>
          </a:bodyPr>
          <a:lstStyle/>
          <a:p>
            <a:pPr eaLnBrk="1" hangingPunct="1">
              <a:defRPr/>
            </a:pPr>
            <a:r>
              <a:rPr lang="en-US" altLang="en-US" sz="4000" i="1" u="sng" cap="all" dirty="0"/>
              <a:t>Template Guidelines</a:t>
            </a:r>
          </a:p>
        </p:txBody>
      </p:sp>
      <p:sp>
        <p:nvSpPr>
          <p:cNvPr id="3" name="Footer Placeholder 2"/>
          <p:cNvSpPr>
            <a:spLocks noGrp="1"/>
          </p:cNvSpPr>
          <p:nvPr>
            <p:ph type="ftr" sz="quarter" idx="11"/>
          </p:nvPr>
        </p:nvSpPr>
        <p:spPr/>
        <p:txBody>
          <a:bodyPr/>
          <a:lstStyle/>
          <a:p>
            <a:r>
              <a:rPr lang="en-US"/>
              <a:t>SDSI Springboard Prorietary &amp; Confidential</a:t>
            </a:r>
            <a:endParaRPr lang="en-US" dirty="0"/>
          </a:p>
        </p:txBody>
      </p:sp>
    </p:spTree>
    <p:extLst>
      <p:ext uri="{BB962C8B-B14F-4D97-AF65-F5344CB8AC3E}">
        <p14:creationId xmlns:p14="http://schemas.microsoft.com/office/powerpoint/2010/main" val="1355489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2889201" y="1447801"/>
            <a:ext cx="6851747"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b="1" i="1">
                <a:solidFill>
                  <a:schemeClr val="tx1"/>
                </a:solidFill>
                <a:latin typeface="Arial" charset="0"/>
                <a:ea typeface="ＭＳ Ｐゴシック" charset="0"/>
              </a:defRPr>
            </a:lvl1pPr>
            <a:lvl2pPr marL="742950" indent="-285750" eaLnBrk="0" hangingPunct="0">
              <a:defRPr sz="1600" b="1" i="1">
                <a:solidFill>
                  <a:schemeClr val="tx1"/>
                </a:solidFill>
                <a:latin typeface="Arial" charset="0"/>
                <a:ea typeface="ＭＳ Ｐゴシック" charset="0"/>
              </a:defRPr>
            </a:lvl2pPr>
            <a:lvl3pPr marL="1143000" indent="-228600" eaLnBrk="0" hangingPunct="0">
              <a:defRPr sz="1600" b="1" i="1">
                <a:solidFill>
                  <a:schemeClr val="tx1"/>
                </a:solidFill>
                <a:latin typeface="Arial" charset="0"/>
                <a:ea typeface="ＭＳ Ｐゴシック" charset="0"/>
              </a:defRPr>
            </a:lvl3pPr>
            <a:lvl4pPr marL="1600200" indent="-228600" eaLnBrk="0" hangingPunct="0">
              <a:defRPr sz="1600" b="1" i="1">
                <a:solidFill>
                  <a:schemeClr val="tx1"/>
                </a:solidFill>
                <a:latin typeface="Arial" charset="0"/>
                <a:ea typeface="ＭＳ Ｐゴシック" charset="0"/>
              </a:defRPr>
            </a:lvl4pPr>
            <a:lvl5pPr marL="2057400" indent="-228600" eaLnBrk="0" hangingPunct="0">
              <a:defRPr sz="1600" b="1" i="1">
                <a:solidFill>
                  <a:schemeClr val="tx1"/>
                </a:solidFill>
                <a:latin typeface="Arial" charset="0"/>
                <a:ea typeface="ＭＳ Ｐゴシック" charset="0"/>
              </a:defRPr>
            </a:lvl5pPr>
            <a:lvl6pPr marL="2514600" indent="-228600" eaLnBrk="0" fontAlgn="base" hangingPunct="0">
              <a:spcBef>
                <a:spcPct val="0"/>
              </a:spcBef>
              <a:spcAft>
                <a:spcPct val="0"/>
              </a:spcAft>
              <a:defRPr sz="1600" b="1" i="1">
                <a:solidFill>
                  <a:schemeClr val="tx1"/>
                </a:solidFill>
                <a:latin typeface="Arial" charset="0"/>
                <a:ea typeface="ＭＳ Ｐゴシック" charset="0"/>
              </a:defRPr>
            </a:lvl6pPr>
            <a:lvl7pPr marL="2971800" indent="-228600" eaLnBrk="0" fontAlgn="base" hangingPunct="0">
              <a:spcBef>
                <a:spcPct val="0"/>
              </a:spcBef>
              <a:spcAft>
                <a:spcPct val="0"/>
              </a:spcAft>
              <a:defRPr sz="1600" b="1" i="1">
                <a:solidFill>
                  <a:schemeClr val="tx1"/>
                </a:solidFill>
                <a:latin typeface="Arial" charset="0"/>
                <a:ea typeface="ＭＳ Ｐゴシック" charset="0"/>
              </a:defRPr>
            </a:lvl7pPr>
            <a:lvl8pPr marL="3429000" indent="-228600" eaLnBrk="0" fontAlgn="base" hangingPunct="0">
              <a:spcBef>
                <a:spcPct val="0"/>
              </a:spcBef>
              <a:spcAft>
                <a:spcPct val="0"/>
              </a:spcAft>
              <a:defRPr sz="1600" b="1" i="1">
                <a:solidFill>
                  <a:schemeClr val="tx1"/>
                </a:solidFill>
                <a:latin typeface="Arial" charset="0"/>
                <a:ea typeface="ＭＳ Ｐゴシック" charset="0"/>
              </a:defRPr>
            </a:lvl8pPr>
            <a:lvl9pPr marL="3886200" indent="-228600" eaLnBrk="0" fontAlgn="base" hangingPunct="0">
              <a:spcBef>
                <a:spcPct val="0"/>
              </a:spcBef>
              <a:spcAft>
                <a:spcPct val="0"/>
              </a:spcAft>
              <a:defRPr sz="1600" b="1" i="1">
                <a:solidFill>
                  <a:schemeClr val="tx1"/>
                </a:solidFill>
                <a:latin typeface="Arial" charset="0"/>
                <a:ea typeface="ＭＳ Ｐゴシック" charset="0"/>
              </a:defRPr>
            </a:lvl9pPr>
          </a:lstStyle>
          <a:p>
            <a:pPr algn="ctr" eaLnBrk="1" hangingPunct="1">
              <a:defRPr/>
            </a:pPr>
            <a:r>
              <a:rPr lang="en-US" sz="3600" u="sng" dirty="0">
                <a:latin typeface="+mn-lt"/>
              </a:rPr>
              <a:t>THE SDSI SPINGBOARD </a:t>
            </a:r>
          </a:p>
          <a:p>
            <a:pPr algn="ctr" eaLnBrk="1" hangingPunct="1">
              <a:defRPr/>
            </a:pPr>
            <a:r>
              <a:rPr lang="en-US" sz="3600" u="sng" dirty="0">
                <a:latin typeface="+mn-lt"/>
              </a:rPr>
              <a:t>PRESENTATION TEMPLATE</a:t>
            </a:r>
          </a:p>
          <a:p>
            <a:pPr algn="ctr" eaLnBrk="1" hangingPunct="1">
              <a:defRPr/>
            </a:pPr>
            <a:endParaRPr lang="en-US" sz="3600" dirty="0">
              <a:latin typeface="+mn-lt"/>
            </a:endParaRPr>
          </a:p>
          <a:p>
            <a:pPr algn="ctr" eaLnBrk="1" hangingPunct="1">
              <a:defRPr/>
            </a:pPr>
            <a:r>
              <a:rPr lang="en-US" sz="3600" dirty="0">
                <a:latin typeface="+mn-lt"/>
              </a:rPr>
              <a:t>Slide Content and Order Guidelines</a:t>
            </a:r>
          </a:p>
        </p:txBody>
      </p:sp>
      <p:sp>
        <p:nvSpPr>
          <p:cNvPr id="16387" name="TextBox 2"/>
          <p:cNvSpPr txBox="1">
            <a:spLocks noChangeArrowheads="1"/>
          </p:cNvSpPr>
          <p:nvPr/>
        </p:nvSpPr>
        <p:spPr bwMode="auto">
          <a:xfrm>
            <a:off x="2133600" y="4343400"/>
            <a:ext cx="8382000" cy="8001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rIns="0">
            <a:spAutoFit/>
          </a:bodyPr>
          <a:lstStyle>
            <a:lvl1pPr>
              <a:defRPr sz="1600" b="1" i="1">
                <a:solidFill>
                  <a:schemeClr val="tx1"/>
                </a:solidFill>
                <a:latin typeface="Arial" panose="020B0604020202020204" pitchFamily="34" charset="0"/>
                <a:ea typeface="ＭＳ Ｐゴシック" panose="020B0600070205080204" pitchFamily="34" charset="-128"/>
              </a:defRPr>
            </a:lvl1pPr>
            <a:lvl2pPr marL="742950" indent="-285750">
              <a:defRPr sz="1600" b="1" i="1">
                <a:solidFill>
                  <a:schemeClr val="tx1"/>
                </a:solidFill>
                <a:latin typeface="Arial" panose="020B0604020202020204" pitchFamily="34" charset="0"/>
                <a:ea typeface="ＭＳ Ｐゴシック" panose="020B0600070205080204" pitchFamily="34" charset="-128"/>
              </a:defRPr>
            </a:lvl2pPr>
            <a:lvl3pPr marL="1143000" indent="-228600">
              <a:defRPr sz="1600" b="1" i="1">
                <a:solidFill>
                  <a:schemeClr val="tx1"/>
                </a:solidFill>
                <a:latin typeface="Arial" panose="020B0604020202020204" pitchFamily="34" charset="0"/>
                <a:ea typeface="ＭＳ Ｐゴシック" panose="020B0600070205080204" pitchFamily="34" charset="-128"/>
              </a:defRPr>
            </a:lvl3pPr>
            <a:lvl4pPr marL="1600200" indent="-228600">
              <a:defRPr sz="1600" b="1" i="1">
                <a:solidFill>
                  <a:schemeClr val="tx1"/>
                </a:solidFill>
                <a:latin typeface="Arial" panose="020B0604020202020204" pitchFamily="34" charset="0"/>
                <a:ea typeface="ＭＳ Ｐゴシック" panose="020B0600070205080204" pitchFamily="34" charset="-128"/>
              </a:defRPr>
            </a:lvl4pPr>
            <a:lvl5pPr marL="2057400" indent="-228600">
              <a:defRPr sz="1600" b="1"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b="1" i="1">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300" i="0" dirty="0">
                <a:latin typeface="+mn-lt"/>
              </a:rPr>
              <a:t>THERE ARE HELPFUL TIPS FOR MOST SLIDES - SEE NOTES SECTION OR USE ‘NOTES VIEW’ IN POWER POINT</a:t>
            </a:r>
          </a:p>
        </p:txBody>
      </p:sp>
      <p:sp>
        <p:nvSpPr>
          <p:cNvPr id="2" name="Footer Placeholder 1"/>
          <p:cNvSpPr>
            <a:spLocks noGrp="1"/>
          </p:cNvSpPr>
          <p:nvPr>
            <p:ph type="ftr" sz="quarter" idx="11"/>
          </p:nvPr>
        </p:nvSpPr>
        <p:spPr/>
        <p:txBody>
          <a:bodyPr/>
          <a:lstStyle/>
          <a:p>
            <a:r>
              <a:rPr lang="en-US"/>
              <a:t>SDSI Springboard Prorietary &amp; Confidential</a:t>
            </a:r>
            <a:endParaRPr lang="en-US" dirty="0"/>
          </a:p>
        </p:txBody>
      </p:sp>
    </p:spTree>
    <p:extLst>
      <p:ext uri="{BB962C8B-B14F-4D97-AF65-F5344CB8AC3E}">
        <p14:creationId xmlns:p14="http://schemas.microsoft.com/office/powerpoint/2010/main" val="1549534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a:xfrm>
            <a:off x="1482777" y="151540"/>
            <a:ext cx="10515600" cy="82912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algn="l"/>
            <a:r>
              <a:rPr lang="en-US" altLang="en-US" sz="4000" i="1" u="sng" dirty="0">
                <a:ea typeface="ＭＳ Ｐゴシック" panose="020B0600070205080204" pitchFamily="34" charset="-128"/>
              </a:rPr>
              <a:t>Objectives</a:t>
            </a:r>
          </a:p>
        </p:txBody>
      </p:sp>
      <p:sp>
        <p:nvSpPr>
          <p:cNvPr id="18435" name="Content Placeholder 2"/>
          <p:cNvSpPr>
            <a:spLocks noGrp="1"/>
          </p:cNvSpPr>
          <p:nvPr>
            <p:ph idx="1"/>
          </p:nvPr>
        </p:nvSpPr>
        <p:spPr bwMode="auto">
          <a:xfrm>
            <a:off x="1482777" y="1178007"/>
            <a:ext cx="10126127" cy="4351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en-US" altLang="en-US" dirty="0">
                <a:ea typeface="ＭＳ Ｐゴシック" panose="020B0600070205080204" pitchFamily="34" charset="-128"/>
              </a:rPr>
              <a:t>Xyz</a:t>
            </a:r>
          </a:p>
          <a:p>
            <a:r>
              <a:rPr lang="en-US" altLang="en-US" dirty="0">
                <a:ea typeface="ＭＳ Ｐゴシック" panose="020B0600070205080204" pitchFamily="34" charset="-128"/>
              </a:rPr>
              <a:t>Xyz</a:t>
            </a:r>
          </a:p>
          <a:p>
            <a:r>
              <a:rPr lang="en-US" altLang="en-US" dirty="0">
                <a:ea typeface="ＭＳ Ｐゴシック" panose="020B0600070205080204" pitchFamily="34" charset="-128"/>
              </a:rPr>
              <a:t>Xyz</a:t>
            </a:r>
          </a:p>
        </p:txBody>
      </p:sp>
      <p:sp>
        <p:nvSpPr>
          <p:cNvPr id="2" name="Footer Placeholder 1"/>
          <p:cNvSpPr>
            <a:spLocks noGrp="1"/>
          </p:cNvSpPr>
          <p:nvPr>
            <p:ph type="ftr" sz="quarter" idx="11"/>
          </p:nvPr>
        </p:nvSpPr>
        <p:spPr/>
        <p:txBody>
          <a:bodyPr/>
          <a:lstStyle/>
          <a:p>
            <a:r>
              <a:rPr lang="en-US"/>
              <a:t>SDSI Springboard Prorietary &amp; Confidential</a:t>
            </a:r>
            <a:endParaRPr lang="en-US" dirty="0"/>
          </a:p>
        </p:txBody>
      </p:sp>
    </p:spTree>
    <p:extLst>
      <p:ext uri="{BB962C8B-B14F-4D97-AF65-F5344CB8AC3E}">
        <p14:creationId xmlns:p14="http://schemas.microsoft.com/office/powerpoint/2010/main" val="3254567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bwMode="auto">
          <a:xfrm>
            <a:off x="1540566" y="228600"/>
            <a:ext cx="8229600" cy="7653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p>
            <a:pPr algn="l"/>
            <a:r>
              <a:rPr lang="en-US" altLang="en-US" sz="4000" i="1" u="sng" dirty="0">
                <a:latin typeface="+mn-lt"/>
                <a:ea typeface="ＭＳ Ｐゴシック" panose="020B0600070205080204" pitchFamily="34" charset="-128"/>
              </a:rPr>
              <a:t>COVER SLIDE</a:t>
            </a:r>
            <a:br>
              <a:rPr lang="en-US" altLang="en-US" sz="4000" dirty="0">
                <a:latin typeface="+mn-lt"/>
                <a:ea typeface="ＭＳ Ｐゴシック" panose="020B0600070205080204" pitchFamily="34" charset="-128"/>
              </a:rPr>
            </a:br>
            <a:br>
              <a:rPr lang="en-US" altLang="en-US" sz="4000" dirty="0">
                <a:latin typeface="+mn-lt"/>
                <a:ea typeface="ＭＳ Ｐゴシック" panose="020B0600070205080204" pitchFamily="34" charset="-128"/>
              </a:rPr>
            </a:br>
            <a:br>
              <a:rPr lang="en-US" altLang="en-US" sz="4000" dirty="0">
                <a:latin typeface="+mn-lt"/>
                <a:ea typeface="ＭＳ Ｐゴシック" panose="020B0600070205080204" pitchFamily="34" charset="-128"/>
              </a:rPr>
            </a:br>
            <a:endParaRPr lang="en-US" altLang="en-US" sz="4000" dirty="0">
              <a:latin typeface="+mn-lt"/>
              <a:ea typeface="ＭＳ Ｐゴシック" panose="020B0600070205080204" pitchFamily="34" charset="-128"/>
            </a:endParaRPr>
          </a:p>
        </p:txBody>
      </p:sp>
      <p:sp>
        <p:nvSpPr>
          <p:cNvPr id="20483" name="Content Placeholder 2"/>
          <p:cNvSpPr>
            <a:spLocks noGrp="1"/>
          </p:cNvSpPr>
          <p:nvPr>
            <p:ph idx="1"/>
          </p:nvPr>
        </p:nvSpPr>
        <p:spPr bwMode="auto">
          <a:xfrm>
            <a:off x="1540566" y="1192696"/>
            <a:ext cx="10028582"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marL="0" indent="0">
              <a:lnSpc>
                <a:spcPct val="114000"/>
              </a:lnSpc>
              <a:spcBef>
                <a:spcPct val="0"/>
              </a:spcBef>
              <a:spcAft>
                <a:spcPts val="600"/>
              </a:spcAft>
            </a:pPr>
            <a:r>
              <a:rPr lang="en-US" altLang="en-US" sz="2400" dirty="0">
                <a:ea typeface="ＭＳ Ｐゴシック" panose="020B0600070205080204" pitchFamily="34" charset="-128"/>
              </a:rPr>
              <a:t>Logo or product picture </a:t>
            </a:r>
          </a:p>
          <a:p>
            <a:pPr marL="0" indent="0">
              <a:lnSpc>
                <a:spcPct val="114000"/>
              </a:lnSpc>
              <a:spcBef>
                <a:spcPct val="0"/>
              </a:spcBef>
              <a:spcAft>
                <a:spcPts val="600"/>
              </a:spcAft>
            </a:pPr>
            <a:r>
              <a:rPr lang="en-US" altLang="en-US" sz="2400" dirty="0">
                <a:ea typeface="ＭＳ Ｐゴシック" panose="020B0600070205080204" pitchFamily="34" charset="-128"/>
              </a:rPr>
              <a:t>Tagline/value proposition</a:t>
            </a:r>
          </a:p>
          <a:p>
            <a:pPr marL="0" indent="0">
              <a:lnSpc>
                <a:spcPct val="114000"/>
              </a:lnSpc>
              <a:spcBef>
                <a:spcPct val="0"/>
              </a:spcBef>
              <a:spcAft>
                <a:spcPts val="600"/>
              </a:spcAft>
            </a:pPr>
            <a:r>
              <a:rPr lang="en-US" altLang="en-US" sz="2400" dirty="0">
                <a:ea typeface="ＭＳ Ｐゴシック" panose="020B0600070205080204" pitchFamily="34" charset="-128"/>
              </a:rPr>
              <a:t>Presenter’s name</a:t>
            </a:r>
          </a:p>
        </p:txBody>
      </p:sp>
      <p:sp>
        <p:nvSpPr>
          <p:cNvPr id="2" name="Footer Placeholder 1"/>
          <p:cNvSpPr>
            <a:spLocks noGrp="1"/>
          </p:cNvSpPr>
          <p:nvPr>
            <p:ph type="ftr" sz="quarter" idx="11"/>
          </p:nvPr>
        </p:nvSpPr>
        <p:spPr/>
        <p:txBody>
          <a:bodyPr/>
          <a:lstStyle/>
          <a:p>
            <a:r>
              <a:rPr lang="en-US"/>
              <a:t>SDSI Springboard Prorietary &amp; Confidential</a:t>
            </a:r>
            <a:endParaRPr lang="en-US" dirty="0"/>
          </a:p>
        </p:txBody>
      </p:sp>
    </p:spTree>
    <p:extLst>
      <p:ext uri="{BB962C8B-B14F-4D97-AF65-F5344CB8AC3E}">
        <p14:creationId xmlns:p14="http://schemas.microsoft.com/office/powerpoint/2010/main" val="36523779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2312</TotalTime>
  <Words>5555</Words>
  <Application>Microsoft Office PowerPoint</Application>
  <PresentationFormat>Widescreen</PresentationFormat>
  <Paragraphs>758</Paragraphs>
  <Slides>45</Slides>
  <Notes>45</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57" baseType="lpstr">
      <vt:lpstr>ＭＳ Ｐゴシック</vt:lpstr>
      <vt:lpstr>PMingLiU</vt:lpstr>
      <vt:lpstr>Aharoni</vt:lpstr>
      <vt:lpstr>Arial</vt:lpstr>
      <vt:lpstr>Calibri</vt:lpstr>
      <vt:lpstr>Calibri Light</vt:lpstr>
      <vt:lpstr>Courier New</vt:lpstr>
      <vt:lpstr>Times New Roman</vt:lpstr>
      <vt:lpstr>Wingdings</vt:lpstr>
      <vt:lpstr>Zapf Dingbats</vt:lpstr>
      <vt:lpstr>Office Theme</vt:lpstr>
      <vt:lpstr>Worksheet</vt:lpstr>
      <vt:lpstr>PowerPoint Presentation</vt:lpstr>
      <vt:lpstr>PowerPoint Presentation</vt:lpstr>
      <vt:lpstr>GETTING TO “YES” </vt:lpstr>
      <vt:lpstr>PowerPoint Presentation</vt:lpstr>
      <vt:lpstr>PowerPoint Presentation</vt:lpstr>
      <vt:lpstr>PowerPoint Presentation</vt:lpstr>
      <vt:lpstr>PowerPoint Presentation</vt:lpstr>
      <vt:lpstr>Objectives</vt:lpstr>
      <vt:lpstr>COVER SLIDE   </vt:lpstr>
      <vt:lpstr>PowerPoint Presentation</vt:lpstr>
      <vt:lpstr>PowerPoint Presentation</vt:lpstr>
      <vt:lpstr>OFFERING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DISTRIBUTION PLAN / Margin Analysis </vt:lpstr>
      <vt:lpstr>PowerPoint Presentation</vt:lpstr>
      <vt:lpstr>PowerPoint Presentation</vt:lpstr>
      <vt:lpstr>PowerPoint Presentation</vt:lpstr>
      <vt:lpstr>ASSUMPTIONS AND RISKS </vt:lpstr>
      <vt:lpstr>PowerPoint Presentation</vt:lpstr>
      <vt:lpstr>VALUATION AND EXIT </vt:lpstr>
      <vt:lpstr>SUMMARY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FINANCE Actual Comparables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SDSI Presentation</dc:title>
  <dc:creator>rcatalano</dc:creator>
  <cp:lastModifiedBy>rcatalano</cp:lastModifiedBy>
  <cp:revision>193</cp:revision>
  <cp:lastPrinted>2016-07-27T19:55:54Z</cp:lastPrinted>
  <dcterms:created xsi:type="dcterms:W3CDTF">2015-12-18T05:53:26Z</dcterms:created>
  <dcterms:modified xsi:type="dcterms:W3CDTF">2017-07-11T01:44:12Z</dcterms:modified>
</cp:coreProperties>
</file>